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2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13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14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15.xml" ContentType="application/vnd.openxmlformats-officedocument.presentationml.notesSlide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6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17.xml" ContentType="application/vnd.openxmlformats-officedocument.presentationml.notesSlide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8.xml" ContentType="application/vnd.openxmlformats-officedocument.presentationml.notesSlide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notesSlides/notesSlide19.xml" ContentType="application/vnd.openxmlformats-officedocument.presentationml.notesSlide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notesSlides/notesSlide20.xml" ContentType="application/vnd.openxmlformats-officedocument.presentationml.notesSlide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notesSlides/notesSlide21.xml" ContentType="application/vnd.openxmlformats-officedocument.presentationml.notesSlide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notesSlides/notesSlide22.xml" ContentType="application/vnd.openxmlformats-officedocument.presentationml.notesSlide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notesSlides/notesSlide23.xml" ContentType="application/vnd.openxmlformats-officedocument.presentationml.notesSlide+xml"/>
  <Override PartName="/ppt/charts/chart45.xml" ContentType="application/vnd.openxmlformats-officedocument.drawingml.chart+xml"/>
  <Override PartName="/ppt/notesSlides/notesSlide24.xml" ContentType="application/vnd.openxmlformats-officedocument.presentationml.notesSlide+xml"/>
  <Override PartName="/ppt/charts/chart4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71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1" r:id="rId14"/>
    <p:sldId id="482" r:id="rId15"/>
    <p:sldId id="483" r:id="rId16"/>
    <p:sldId id="485" r:id="rId17"/>
    <p:sldId id="486" r:id="rId18"/>
    <p:sldId id="488" r:id="rId19"/>
    <p:sldId id="489" r:id="rId20"/>
    <p:sldId id="492" r:id="rId21"/>
    <p:sldId id="493" r:id="rId22"/>
    <p:sldId id="496" r:id="rId23"/>
    <p:sldId id="497" r:id="rId24"/>
    <p:sldId id="498" r:id="rId25"/>
    <p:sldId id="500" r:id="rId26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33"/>
    <a:srgbClr val="66CCFF"/>
    <a:srgbClr val="CC3300"/>
    <a:srgbClr val="006699"/>
    <a:srgbClr val="336600"/>
    <a:srgbClr val="006600"/>
    <a:srgbClr val="99FFCC"/>
    <a:srgbClr val="00FFFF"/>
    <a:srgbClr val="FF9966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arquivos\extens&#227;o\2015_Relat&#243;rio%20de%20Indicadores%20da%20PROEX%20-%20UFG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alanga\Desktop\arquivos\extens&#227;o\2015_Relat&#243;rio%20de%20Indicadores%20da%20PROEX%20-%20UFGD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OEX\2015_Relat&#243;rio%20de%20Indicadores%20da%20PROE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ações_execução!$D$14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ações_execução!$E$13:$L$13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ações_execução!$E$14:$L$14</c:f>
              <c:numCache>
                <c:formatCode>General</c:formatCode>
                <c:ptCount val="8"/>
                <c:pt idx="0">
                  <c:v>11</c:v>
                </c:pt>
                <c:pt idx="1">
                  <c:v>119</c:v>
                </c:pt>
                <c:pt idx="2">
                  <c:v>190</c:v>
                </c:pt>
                <c:pt idx="3">
                  <c:v>202</c:v>
                </c:pt>
                <c:pt idx="4">
                  <c:v>228</c:v>
                </c:pt>
                <c:pt idx="5">
                  <c:v>215</c:v>
                </c:pt>
                <c:pt idx="6">
                  <c:v>237</c:v>
                </c:pt>
                <c:pt idx="7">
                  <c:v>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0F-4B6A-BCE4-08CEF2D925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193472"/>
        <c:axId val="116657536"/>
      </c:lineChart>
      <c:catAx>
        <c:axId val="6719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6657536"/>
        <c:crosses val="autoZero"/>
        <c:auto val="1"/>
        <c:lblAlgn val="ctr"/>
        <c:lblOffset val="100"/>
        <c:noMultiLvlLbl val="0"/>
      </c:catAx>
      <c:valAx>
        <c:axId val="116657536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7193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col"/>
        <c:grouping val="stacked"/>
        <c:varyColors val="0"/>
        <c:ser>
          <c:idx val="3"/>
          <c:order val="0"/>
          <c:tx>
            <c:strRef>
              <c:f>ações_concluídas!$D$23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ações_concluídas!$E$23:$L$23</c:f>
              <c:numCache>
                <c:formatCode>General</c:formatCode>
                <c:ptCount val="8"/>
                <c:pt idx="0">
                  <c:v>2</c:v>
                </c:pt>
                <c:pt idx="1">
                  <c:v>26</c:v>
                </c:pt>
                <c:pt idx="2">
                  <c:v>82</c:v>
                </c:pt>
                <c:pt idx="3">
                  <c:v>78</c:v>
                </c:pt>
                <c:pt idx="4">
                  <c:v>84</c:v>
                </c:pt>
                <c:pt idx="5">
                  <c:v>73</c:v>
                </c:pt>
                <c:pt idx="6">
                  <c:v>66</c:v>
                </c:pt>
                <c:pt idx="7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FA-4ADA-8339-855467683443}"/>
            </c:ext>
          </c:extLst>
        </c:ser>
        <c:ser>
          <c:idx val="2"/>
          <c:order val="1"/>
          <c:tx>
            <c:strRef>
              <c:f>ações_concluídas!$D$22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ações_concluídas!$E$22:$L$22</c:f>
              <c:numCache>
                <c:formatCode>General</c:formatCode>
                <c:ptCount val="8"/>
                <c:pt idx="0">
                  <c:v>2</c:v>
                </c:pt>
                <c:pt idx="1">
                  <c:v>38</c:v>
                </c:pt>
                <c:pt idx="2">
                  <c:v>42</c:v>
                </c:pt>
                <c:pt idx="3">
                  <c:v>53</c:v>
                </c:pt>
                <c:pt idx="4">
                  <c:v>66</c:v>
                </c:pt>
                <c:pt idx="5">
                  <c:v>51</c:v>
                </c:pt>
                <c:pt idx="6">
                  <c:v>72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FA-4ADA-8339-855467683443}"/>
            </c:ext>
          </c:extLst>
        </c:ser>
        <c:ser>
          <c:idx val="4"/>
          <c:order val="2"/>
          <c:tx>
            <c:strRef>
              <c:f>ações_concluídas!$D$24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8FA-4ADA-8339-855467683443}"/>
              </c:ext>
            </c:extLst>
          </c:dPt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ações_concluídas!$E$24:$L$24</c:f>
              <c:numCache>
                <c:formatCode>General</c:formatCode>
                <c:ptCount val="8"/>
                <c:pt idx="0">
                  <c:v>1</c:v>
                </c:pt>
                <c:pt idx="1">
                  <c:v>15</c:v>
                </c:pt>
                <c:pt idx="2">
                  <c:v>18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13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FA-4ADA-8339-855467683443}"/>
            </c:ext>
          </c:extLst>
        </c:ser>
        <c:ser>
          <c:idx val="5"/>
          <c:order val="3"/>
          <c:tx>
            <c:strRef>
              <c:f>ações_concluídas!$D$25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ações_concluídas!$E$25:$L$25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11</c:v>
                </c:pt>
                <c:pt idx="4">
                  <c:v>4</c:v>
                </c:pt>
                <c:pt idx="5">
                  <c:v>11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FA-4ADA-8339-855467683443}"/>
            </c:ext>
          </c:extLst>
        </c:ser>
        <c:ser>
          <c:idx val="6"/>
          <c:order val="4"/>
          <c:tx>
            <c:strRef>
              <c:f>ações_concluídas!$D$26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ações_concluídas!$E$26:$L$26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FA-4ADA-8339-855467683443}"/>
            </c:ext>
          </c:extLst>
        </c:ser>
        <c:ser>
          <c:idx val="7"/>
          <c:order val="5"/>
          <c:tx>
            <c:strRef>
              <c:f>ações_concluídas!$D$27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ações_concluídas!$E$27:$L$27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FA-4ADA-8339-855467683443}"/>
            </c:ext>
          </c:extLst>
        </c:ser>
        <c:ser>
          <c:idx val="0"/>
          <c:order val="6"/>
          <c:tx>
            <c:strRef>
              <c:f>ações_concluídas!$D$28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ações_concluídas!$E$28:$L$28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8FA-4ADA-8339-855467683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34063488"/>
        <c:axId val="34065024"/>
        <c:axId val="0"/>
      </c:bar3DChart>
      <c:catAx>
        <c:axId val="3406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065024"/>
        <c:crosses val="autoZero"/>
        <c:auto val="1"/>
        <c:lblAlgn val="ctr"/>
        <c:lblOffset val="100"/>
        <c:noMultiLvlLbl val="0"/>
      </c:catAx>
      <c:valAx>
        <c:axId val="340650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06348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ações_andamento!$D$23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ações_andamento!$E$23:$L$23</c:f>
              <c:numCache>
                <c:formatCode>General</c:formatCode>
                <c:ptCount val="8"/>
                <c:pt idx="0">
                  <c:v>1</c:v>
                </c:pt>
                <c:pt idx="1">
                  <c:v>24</c:v>
                </c:pt>
                <c:pt idx="2">
                  <c:v>22</c:v>
                </c:pt>
                <c:pt idx="3">
                  <c:v>23</c:v>
                </c:pt>
                <c:pt idx="4">
                  <c:v>33</c:v>
                </c:pt>
                <c:pt idx="5">
                  <c:v>47</c:v>
                </c:pt>
                <c:pt idx="6">
                  <c:v>63</c:v>
                </c:pt>
                <c:pt idx="7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2-4859-97FC-02ECD5D7C399}"/>
            </c:ext>
          </c:extLst>
        </c:ser>
        <c:ser>
          <c:idx val="3"/>
          <c:order val="1"/>
          <c:tx>
            <c:strRef>
              <c:f>ações_andamento!$D$22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ações_andamento!$E$22:$L$22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5</c:v>
                </c:pt>
                <c:pt idx="4">
                  <c:v>2</c:v>
                </c:pt>
                <c:pt idx="5">
                  <c:v>10</c:v>
                </c:pt>
                <c:pt idx="6">
                  <c:v>8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2-4859-97FC-02ECD5D7C399}"/>
            </c:ext>
          </c:extLst>
        </c:ser>
        <c:ser>
          <c:idx val="2"/>
          <c:order val="2"/>
          <c:tx>
            <c:strRef>
              <c:f>ações_andamento!$D$24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ações_andamento!$E$24:$L$24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02-4859-97FC-02ECD5D7C399}"/>
            </c:ext>
          </c:extLst>
        </c:ser>
        <c:ser>
          <c:idx val="7"/>
          <c:order val="3"/>
          <c:tx>
            <c:strRef>
              <c:f>ações_andamento!$D$28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ações_andamento!$E$28:$L$28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02-4859-97FC-02ECD5D7C399}"/>
            </c:ext>
          </c:extLst>
        </c:ser>
        <c:ser>
          <c:idx val="4"/>
          <c:order val="4"/>
          <c:tx>
            <c:strRef>
              <c:f>ações_andamento!$D$26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B02-4859-97FC-02ECD5D7C399}"/>
              </c:ext>
            </c:extLst>
          </c:dPt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ações_andamento!$E$26:$L$26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02-4859-97FC-02ECD5D7C399}"/>
            </c:ext>
          </c:extLst>
        </c:ser>
        <c:ser>
          <c:idx val="5"/>
          <c:order val="5"/>
          <c:tx>
            <c:strRef>
              <c:f>ações_andamento!$D$25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ações_andamento!$E$25:$L$25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02-4859-97FC-02ECD5D7C399}"/>
            </c:ext>
          </c:extLst>
        </c:ser>
        <c:ser>
          <c:idx val="6"/>
          <c:order val="6"/>
          <c:tx>
            <c:strRef>
              <c:f>ações_andamento!$D$27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ações_andamento!$E$21:$L$21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ações_andamento!$E$27:$L$27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02-4859-97FC-02ECD5D7C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34185216"/>
        <c:axId val="34186752"/>
        <c:axId val="0"/>
      </c:bar3DChart>
      <c:catAx>
        <c:axId val="3418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186752"/>
        <c:crosses val="autoZero"/>
        <c:auto val="1"/>
        <c:lblAlgn val="ctr"/>
        <c:lblOffset val="100"/>
        <c:noMultiLvlLbl val="0"/>
      </c:catAx>
      <c:valAx>
        <c:axId val="3418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1852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ações_aprovadas!$D$22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ações_aprovadas!$E$22:$L$22</c:f>
              <c:numCache>
                <c:formatCode>General</c:formatCode>
                <c:ptCount val="8"/>
                <c:pt idx="0">
                  <c:v>3</c:v>
                </c:pt>
                <c:pt idx="1">
                  <c:v>49</c:v>
                </c:pt>
                <c:pt idx="2">
                  <c:v>80</c:v>
                </c:pt>
                <c:pt idx="3">
                  <c:v>79</c:v>
                </c:pt>
                <c:pt idx="4">
                  <c:v>94</c:v>
                </c:pt>
                <c:pt idx="5">
                  <c:v>87</c:v>
                </c:pt>
                <c:pt idx="6">
                  <c:v>82</c:v>
                </c:pt>
                <c:pt idx="7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C-462A-A130-891A877C9D37}"/>
            </c:ext>
          </c:extLst>
        </c:ser>
        <c:ser>
          <c:idx val="3"/>
          <c:order val="1"/>
          <c:tx>
            <c:strRef>
              <c:f>ações_aprovadas!$D$23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ações_aprovadas!$E$23:$L$23</c:f>
              <c:numCache>
                <c:formatCode>General</c:formatCode>
                <c:ptCount val="8"/>
                <c:pt idx="0">
                  <c:v>6</c:v>
                </c:pt>
                <c:pt idx="1">
                  <c:v>37</c:v>
                </c:pt>
                <c:pt idx="2">
                  <c:v>46</c:v>
                </c:pt>
                <c:pt idx="3">
                  <c:v>51</c:v>
                </c:pt>
                <c:pt idx="4">
                  <c:v>63</c:v>
                </c:pt>
                <c:pt idx="5">
                  <c:v>59</c:v>
                </c:pt>
                <c:pt idx="6">
                  <c:v>70</c:v>
                </c:pt>
                <c:pt idx="7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3C-462A-A130-891A877C9D37}"/>
            </c:ext>
          </c:extLst>
        </c:ser>
        <c:ser>
          <c:idx val="2"/>
          <c:order val="2"/>
          <c:tx>
            <c:strRef>
              <c:f>ações_aprovadas!$D$24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ações_aprovadas!$E$24:$L$24</c:f>
              <c:numCache>
                <c:formatCode>General</c:formatCode>
                <c:ptCount val="8"/>
                <c:pt idx="0">
                  <c:v>1</c:v>
                </c:pt>
                <c:pt idx="1">
                  <c:v>20</c:v>
                </c:pt>
                <c:pt idx="2">
                  <c:v>18</c:v>
                </c:pt>
                <c:pt idx="3">
                  <c:v>20</c:v>
                </c:pt>
                <c:pt idx="4">
                  <c:v>24</c:v>
                </c:pt>
                <c:pt idx="5">
                  <c:v>16</c:v>
                </c:pt>
                <c:pt idx="6">
                  <c:v>14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3C-462A-A130-891A877C9D37}"/>
            </c:ext>
          </c:extLst>
        </c:ser>
        <c:ser>
          <c:idx val="6"/>
          <c:order val="3"/>
          <c:tx>
            <c:strRef>
              <c:f>ações_aprovadas!$D$28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ações_aprovadas!$E$28:$L$28</c:f>
              <c:numCache>
                <c:formatCode>General</c:formatCode>
                <c:ptCount val="8"/>
                <c:pt idx="0">
                  <c:v>1</c:v>
                </c:pt>
                <c:pt idx="1">
                  <c:v>7</c:v>
                </c:pt>
                <c:pt idx="2">
                  <c:v>4</c:v>
                </c:pt>
                <c:pt idx="3">
                  <c:v>12</c:v>
                </c:pt>
                <c:pt idx="4">
                  <c:v>2</c:v>
                </c:pt>
                <c:pt idx="5">
                  <c:v>9</c:v>
                </c:pt>
                <c:pt idx="6">
                  <c:v>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3C-462A-A130-891A877C9D37}"/>
            </c:ext>
          </c:extLst>
        </c:ser>
        <c:ser>
          <c:idx val="7"/>
          <c:order val="4"/>
          <c:tx>
            <c:strRef>
              <c:f>ações_aprovadas!$D$25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ações_aprovadas!$E$25:$L$25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F3C-462A-A130-891A877C9D37}"/>
            </c:ext>
          </c:extLst>
        </c:ser>
        <c:ser>
          <c:idx val="4"/>
          <c:order val="5"/>
          <c:tx>
            <c:strRef>
              <c:f>ações_aprovadas!$D$26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F3C-462A-A130-891A877C9D37}"/>
              </c:ext>
            </c:extLst>
          </c:dPt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ações_aprovadas!$E$26:$L$26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F3C-462A-A130-891A877C9D37}"/>
            </c:ext>
          </c:extLst>
        </c:ser>
        <c:ser>
          <c:idx val="5"/>
          <c:order val="6"/>
          <c:tx>
            <c:strRef>
              <c:f>ações_aprovadas!$D$27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ações_aprovadas!$E$21:$L$21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ações_aprovadas!$E$27:$L$27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3C-462A-A130-891A877C9D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34487680"/>
        <c:axId val="34505856"/>
        <c:axId val="0"/>
      </c:bar3DChart>
      <c:catAx>
        <c:axId val="3448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505856"/>
        <c:crosses val="autoZero"/>
        <c:auto val="1"/>
        <c:lblAlgn val="ctr"/>
        <c:lblOffset val="100"/>
        <c:noMultiLvlLbl val="0"/>
      </c:catAx>
      <c:valAx>
        <c:axId val="34505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48768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1.8475750577367205E-2"/>
                  <c:y val="1.2987012987012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65-449C-813E-ECEABE3CFDBF}"/>
                </c:ext>
              </c:extLst>
            </c:dLbl>
            <c:dLbl>
              <c:idx val="1"/>
              <c:layout>
                <c:manualLayout>
                  <c:x val="1.3856812933025405E-2"/>
                  <c:y val="2.5973770324164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65-449C-813E-ECEABE3CFDBF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65-449C-813E-ECEABE3CFDBF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65-449C-813E-ECEABE3CFDBF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65-449C-813E-ECEABE3CFDBF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65-449C-813E-ECEABE3CFDBF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65-449C-813E-ECEABE3CFDBF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65-449C-813E-ECEABE3CFDBF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65-449C-813E-ECEABE3CFDBF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65-449C-813E-ECEABE3CFDBF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65-449C-813E-ECEABE3CFDBF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65-449C-813E-ECEABE3CFDB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ações_execução!$D$142:$D$154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ações_execução!$L$142:$L$154</c:f>
              <c:numCache>
                <c:formatCode>General</c:formatCode>
                <c:ptCount val="13"/>
                <c:pt idx="0">
                  <c:v>2</c:v>
                </c:pt>
                <c:pt idx="1">
                  <c:v>11</c:v>
                </c:pt>
                <c:pt idx="2">
                  <c:v>8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9</c:v>
                </c:pt>
                <c:pt idx="7">
                  <c:v>5</c:v>
                </c:pt>
                <c:pt idx="8">
                  <c:v>35</c:v>
                </c:pt>
                <c:pt idx="9">
                  <c:v>17</c:v>
                </c:pt>
                <c:pt idx="10">
                  <c:v>16</c:v>
                </c:pt>
                <c:pt idx="11">
                  <c:v>41</c:v>
                </c:pt>
                <c:pt idx="1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65-449C-813E-ECEABE3CFD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34559872"/>
        <c:axId val="34561408"/>
        <c:axId val="0"/>
      </c:bar3DChart>
      <c:catAx>
        <c:axId val="34559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4561408"/>
        <c:crosses val="autoZero"/>
        <c:auto val="1"/>
        <c:lblAlgn val="ctr"/>
        <c:lblOffset val="100"/>
        <c:noMultiLvlLbl val="0"/>
      </c:catAx>
      <c:valAx>
        <c:axId val="34561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5598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2.7713625866050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FD-468C-B574-5E10DB74AAAC}"/>
                </c:ext>
              </c:extLst>
            </c:dLbl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FD-468C-B574-5E10DB74AAAC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FD-468C-B574-5E10DB74AAAC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FD-468C-B574-5E10DB74AAAC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FD-468C-B574-5E10DB74AAAC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FD-468C-B574-5E10DB74AAAC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FD-468C-B574-5E10DB74AAAC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FD-468C-B574-5E10DB74AAAC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FD-468C-B574-5E10DB74AAAC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FD-468C-B574-5E10DB74AAAC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FD-468C-B574-5E10DB74AAAC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FD-468C-B574-5E10DB74AA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ações_concluídas!$D$142:$D$154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ações_concluídas!$L$142:$L$154</c:f>
              <c:numCache>
                <c:formatCode>General</c:formatCode>
                <c:ptCount val="13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7</c:v>
                </c:pt>
                <c:pt idx="9">
                  <c:v>2</c:v>
                </c:pt>
                <c:pt idx="10">
                  <c:v>6</c:v>
                </c:pt>
                <c:pt idx="11">
                  <c:v>8</c:v>
                </c:pt>
                <c:pt idx="1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5FD-468C-B574-5E10DB74A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41090432"/>
        <c:axId val="41112704"/>
        <c:axId val="0"/>
      </c:bar3DChart>
      <c:catAx>
        <c:axId val="410904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1112704"/>
        <c:crosses val="autoZero"/>
        <c:auto val="1"/>
        <c:lblAlgn val="ctr"/>
        <c:lblOffset val="100"/>
        <c:noMultiLvlLbl val="0"/>
      </c:catAx>
      <c:valAx>
        <c:axId val="41112704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10904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FF-4EC0-810E-9CC7E5C1B3D6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F-4EC0-810E-9CC7E5C1B3D6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FF-4EC0-810E-9CC7E5C1B3D6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F-4EC0-810E-9CC7E5C1B3D6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FF-4EC0-810E-9CC7E5C1B3D6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F-4EC0-810E-9CC7E5C1B3D6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FF-4EC0-810E-9CC7E5C1B3D6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F-4EC0-810E-9CC7E5C1B3D6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FF-4EC0-810E-9CC7E5C1B3D6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FF-4EC0-810E-9CC7E5C1B3D6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FF-4EC0-810E-9CC7E5C1B3D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ações_andamento!$D$142:$D$154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ações_andamento!$L$142:$L$154</c:f>
              <c:numCache>
                <c:formatCode>General</c:formatCode>
                <c:ptCount val="13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28</c:v>
                </c:pt>
                <c:pt idx="9">
                  <c:v>15</c:v>
                </c:pt>
                <c:pt idx="10">
                  <c:v>10</c:v>
                </c:pt>
                <c:pt idx="11">
                  <c:v>33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4FF-4EC0-810E-9CC7E5C1B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41243008"/>
        <c:axId val="41244544"/>
        <c:axId val="0"/>
      </c:bar3DChart>
      <c:catAx>
        <c:axId val="412430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1244544"/>
        <c:crosses val="autoZero"/>
        <c:auto val="1"/>
        <c:lblAlgn val="ctr"/>
        <c:lblOffset val="100"/>
        <c:noMultiLvlLbl val="0"/>
      </c:catAx>
      <c:valAx>
        <c:axId val="41244544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12430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561662746702115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5A33"/>
            </a:solidFill>
          </c:spPr>
          <c:invertIfNegative val="0"/>
          <c:dLbls>
            <c:dLbl>
              <c:idx val="0"/>
              <c:layout>
                <c:manualLayout>
                  <c:x val="1.8405913805612899E-2"/>
                  <c:y val="3.2467532467533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92-4E58-B0B7-817EE712246D}"/>
                </c:ext>
              </c:extLst>
            </c:dLbl>
            <c:dLbl>
              <c:idx val="1"/>
              <c:layout>
                <c:manualLayout>
                  <c:x val="1.3856812933025405E-2"/>
                  <c:y val="1.190462438152518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92-4E58-B0B7-817EE712246D}"/>
                </c:ext>
              </c:extLst>
            </c:dLbl>
            <c:dLbl>
              <c:idx val="2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92-4E58-B0B7-817EE712246D}"/>
                </c:ext>
              </c:extLst>
            </c:dLbl>
            <c:dLbl>
              <c:idx val="3"/>
              <c:layout>
                <c:manualLayout>
                  <c:x val="1.15473441108545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92-4E58-B0B7-817EE712246D}"/>
                </c:ext>
              </c:extLst>
            </c:dLbl>
            <c:dLbl>
              <c:idx val="4"/>
              <c:layout>
                <c:manualLayout>
                  <c:x val="1.610517457991128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92-4E58-B0B7-817EE712246D}"/>
                </c:ext>
              </c:extLst>
            </c:dLbl>
            <c:dLbl>
              <c:idx val="5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92-4E58-B0B7-817EE712246D}"/>
                </c:ext>
              </c:extLst>
            </c:dLbl>
            <c:dLbl>
              <c:idx val="6"/>
              <c:layout>
                <c:manualLayout>
                  <c:x val="1.6166281755196306E-2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92-4E58-B0B7-817EE712246D}"/>
                </c:ext>
              </c:extLst>
            </c:dLbl>
            <c:dLbl>
              <c:idx val="7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92-4E58-B0B7-817EE712246D}"/>
                </c:ext>
              </c:extLst>
            </c:dLbl>
            <c:dLbl>
              <c:idx val="8"/>
              <c:layout>
                <c:manualLayout>
                  <c:x val="9.2378752886836026E-3"/>
                  <c:y val="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92-4E58-B0B7-817EE712246D}"/>
                </c:ext>
              </c:extLst>
            </c:dLbl>
            <c:dLbl>
              <c:idx val="9"/>
              <c:layout>
                <c:manualLayout>
                  <c:x val="1.38568129330254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92-4E58-B0B7-817EE712246D}"/>
                </c:ext>
              </c:extLst>
            </c:dLbl>
            <c:dLbl>
              <c:idx val="10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92-4E58-B0B7-817EE712246D}"/>
                </c:ext>
              </c:extLst>
            </c:dLbl>
            <c:dLbl>
              <c:idx val="11"/>
              <c:layout>
                <c:manualLayout>
                  <c:x val="2.5404157043879907E-2"/>
                  <c:y val="-1.48807804769064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92-4E58-B0B7-817EE712246D}"/>
                </c:ext>
              </c:extLst>
            </c:dLbl>
            <c:dLbl>
              <c:idx val="12"/>
              <c:layout>
                <c:manualLayout>
                  <c:x val="1.6166281755196306E-2"/>
                  <c:y val="-3.246753246753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92-4E58-B0B7-817EE71224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ações_aprovadas!$D$142:$D$154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ações_aprovadas!$L$142:$L$154</c:f>
              <c:numCache>
                <c:formatCode>General</c:formatCode>
                <c:ptCount val="13"/>
                <c:pt idx="0">
                  <c:v>1</c:v>
                </c:pt>
                <c:pt idx="1">
                  <c:v>9</c:v>
                </c:pt>
                <c:pt idx="2">
                  <c:v>2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7</c:v>
                </c:pt>
                <c:pt idx="7">
                  <c:v>1</c:v>
                </c:pt>
                <c:pt idx="8">
                  <c:v>20</c:v>
                </c:pt>
                <c:pt idx="9">
                  <c:v>12</c:v>
                </c:pt>
                <c:pt idx="10">
                  <c:v>8</c:v>
                </c:pt>
                <c:pt idx="11">
                  <c:v>25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B92-4E58-B0B7-817EE7122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shape val="cylinder"/>
        <c:axId val="41273216"/>
        <c:axId val="41274752"/>
        <c:axId val="0"/>
      </c:bar3DChart>
      <c:catAx>
        <c:axId val="412732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1274752"/>
        <c:crosses val="autoZero"/>
        <c:auto val="1"/>
        <c:lblAlgn val="ctr"/>
        <c:lblOffset val="100"/>
        <c:noMultiLvlLbl val="0"/>
      </c:catAx>
      <c:valAx>
        <c:axId val="41274752"/>
        <c:scaling>
          <c:orientation val="minMax"/>
          <c:max val="42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412732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07261038572710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63-4D7B-94B4-24A840218DE2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63-4D7B-94B4-24A840218DE2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63-4D7B-94B4-24A840218DE2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63-4D7B-94B4-24A840218DE2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63-4D7B-94B4-24A840218DE2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63-4D7B-94B4-24A840218DE2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63-4D7B-94B4-24A840218DE2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63-4D7B-94B4-24A840218DE2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63-4D7B-94B4-24A840218DE2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63-4D7B-94B4-24A840218DE2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63-4D7B-94B4-24A840218D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ações_execução!$D$163:$D$175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ações_execução!$L$163:$L$175</c:f>
              <c:numCache>
                <c:formatCode>0%</c:formatCode>
                <c:ptCount val="13"/>
                <c:pt idx="0">
                  <c:v>1.015228426395939E-2</c:v>
                </c:pt>
                <c:pt idx="1">
                  <c:v>5.5837563451776651E-2</c:v>
                </c:pt>
                <c:pt idx="2">
                  <c:v>4.060913705583756E-2</c:v>
                </c:pt>
                <c:pt idx="3">
                  <c:v>5.0761421319796954E-2</c:v>
                </c:pt>
                <c:pt idx="4">
                  <c:v>5.0761421319796954E-2</c:v>
                </c:pt>
                <c:pt idx="5">
                  <c:v>3.553299492385787E-2</c:v>
                </c:pt>
                <c:pt idx="6">
                  <c:v>4.5685279187817257E-2</c:v>
                </c:pt>
                <c:pt idx="7">
                  <c:v>2.5380710659898477E-2</c:v>
                </c:pt>
                <c:pt idx="8">
                  <c:v>0.17766497461928935</c:v>
                </c:pt>
                <c:pt idx="9">
                  <c:v>8.6294416243654817E-2</c:v>
                </c:pt>
                <c:pt idx="10">
                  <c:v>8.1218274111675121E-2</c:v>
                </c:pt>
                <c:pt idx="11">
                  <c:v>0.20812182741116753</c:v>
                </c:pt>
                <c:pt idx="12">
                  <c:v>0.13197969543147209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363-4D7B-94B4-24A840218D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42924288"/>
        <c:axId val="62592128"/>
        <c:axId val="0"/>
      </c:bar3DChart>
      <c:catAx>
        <c:axId val="42924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2592128"/>
        <c:crosses val="autoZero"/>
        <c:auto val="1"/>
        <c:lblAlgn val="ctr"/>
        <c:lblOffset val="100"/>
        <c:noMultiLvlLbl val="0"/>
      </c:catAx>
      <c:valAx>
        <c:axId val="625921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2924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07261038572710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43-470F-A026-B4139BE51492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43-470F-A026-B4139BE51492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43-470F-A026-B4139BE51492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43-470F-A026-B4139BE51492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43-470F-A026-B4139BE51492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43-470F-A026-B4139BE51492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43-470F-A026-B4139BE51492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43-470F-A026-B4139BE51492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43-470F-A026-B4139BE51492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43-470F-A026-B4139BE51492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43-470F-A026-B4139BE5149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ações_concluídas!$D$163:$D$175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ações_concluídas!$L$163:$L$175</c:f>
              <c:numCache>
                <c:formatCode>0%</c:formatCode>
                <c:ptCount val="13"/>
                <c:pt idx="0">
                  <c:v>0</c:v>
                </c:pt>
                <c:pt idx="1">
                  <c:v>0.12962962962962962</c:v>
                </c:pt>
                <c:pt idx="2">
                  <c:v>0</c:v>
                </c:pt>
                <c:pt idx="3">
                  <c:v>7.407407407407407E-2</c:v>
                </c:pt>
                <c:pt idx="4">
                  <c:v>7.407407407407407E-2</c:v>
                </c:pt>
                <c:pt idx="5">
                  <c:v>7.407407407407407E-2</c:v>
                </c:pt>
                <c:pt idx="6">
                  <c:v>3.7037037037037035E-2</c:v>
                </c:pt>
                <c:pt idx="7">
                  <c:v>1.8518518518518517E-2</c:v>
                </c:pt>
                <c:pt idx="8">
                  <c:v>0.12962962962962962</c:v>
                </c:pt>
                <c:pt idx="9">
                  <c:v>3.7037037037037035E-2</c:v>
                </c:pt>
                <c:pt idx="10">
                  <c:v>0.1111111111111111</c:v>
                </c:pt>
                <c:pt idx="11">
                  <c:v>0.14814814814814814</c:v>
                </c:pt>
                <c:pt idx="1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743-470F-A026-B4139BE514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42816640"/>
        <c:axId val="62650240"/>
        <c:axId val="0"/>
      </c:bar3DChart>
      <c:catAx>
        <c:axId val="428166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2650240"/>
        <c:crosses val="autoZero"/>
        <c:auto val="1"/>
        <c:lblAlgn val="ctr"/>
        <c:lblOffset val="100"/>
        <c:noMultiLvlLbl val="0"/>
      </c:catAx>
      <c:valAx>
        <c:axId val="626502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28166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07261038572710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5D-4049-A08C-278B489F5070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5D-4049-A08C-278B489F5070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5D-4049-A08C-278B489F5070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5D-4049-A08C-278B489F5070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5D-4049-A08C-278B489F5070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5D-4049-A08C-278B489F5070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5D-4049-A08C-278B489F5070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5D-4049-A08C-278B489F5070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5D-4049-A08C-278B489F5070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5D-4049-A08C-278B489F5070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5D-4049-A08C-278B489F507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ações_aprovadas!$D$163:$D$175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ações_aprovadas!$L$163:$L$175</c:f>
              <c:numCache>
                <c:formatCode>0%</c:formatCode>
                <c:ptCount val="13"/>
                <c:pt idx="0">
                  <c:v>8.1967213114754103E-3</c:v>
                </c:pt>
                <c:pt idx="1">
                  <c:v>7.3770491803278687E-2</c:v>
                </c:pt>
                <c:pt idx="2">
                  <c:v>1.6393442622950821E-2</c:v>
                </c:pt>
                <c:pt idx="3">
                  <c:v>6.5573770491803282E-2</c:v>
                </c:pt>
                <c:pt idx="4">
                  <c:v>5.737704918032787E-2</c:v>
                </c:pt>
                <c:pt idx="5">
                  <c:v>4.0983606557377046E-2</c:v>
                </c:pt>
                <c:pt idx="6">
                  <c:v>5.737704918032787E-2</c:v>
                </c:pt>
                <c:pt idx="7">
                  <c:v>8.1967213114754103E-3</c:v>
                </c:pt>
                <c:pt idx="8">
                  <c:v>0.16393442622950818</c:v>
                </c:pt>
                <c:pt idx="9">
                  <c:v>9.8360655737704916E-2</c:v>
                </c:pt>
                <c:pt idx="10">
                  <c:v>6.5573770491803282E-2</c:v>
                </c:pt>
                <c:pt idx="11">
                  <c:v>0.20491803278688525</c:v>
                </c:pt>
                <c:pt idx="12">
                  <c:v>0.13934426229508196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45D-4049-A08C-278B489F50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22481536"/>
        <c:axId val="63013248"/>
        <c:axId val="0"/>
      </c:bar3DChart>
      <c:catAx>
        <c:axId val="22481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3013248"/>
        <c:crosses val="autoZero"/>
        <c:auto val="1"/>
        <c:lblAlgn val="ctr"/>
        <c:lblOffset val="100"/>
        <c:noMultiLvlLbl val="0"/>
      </c:catAx>
      <c:valAx>
        <c:axId val="630132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2481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ações_concluídas!$D$14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ações_concluídas!$E$13:$L$13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ações_concluídas!$E$14:$L$14</c:f>
              <c:numCache>
                <c:formatCode>General</c:formatCode>
                <c:ptCount val="8"/>
                <c:pt idx="0">
                  <c:v>5</c:v>
                </c:pt>
                <c:pt idx="1">
                  <c:v>80</c:v>
                </c:pt>
                <c:pt idx="2">
                  <c:v>152</c:v>
                </c:pt>
                <c:pt idx="3">
                  <c:v>161</c:v>
                </c:pt>
                <c:pt idx="4">
                  <c:v>186</c:v>
                </c:pt>
                <c:pt idx="5">
                  <c:v>155</c:v>
                </c:pt>
                <c:pt idx="6">
                  <c:v>162</c:v>
                </c:pt>
                <c:pt idx="7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8B-4C05-9581-49F9467C2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181952"/>
        <c:axId val="125184256"/>
      </c:lineChart>
      <c:catAx>
        <c:axId val="12518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5184256"/>
        <c:crosses val="autoZero"/>
        <c:auto val="1"/>
        <c:lblAlgn val="ctr"/>
        <c:lblOffset val="100"/>
        <c:noMultiLvlLbl val="0"/>
      </c:catAx>
      <c:valAx>
        <c:axId val="125184256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25181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28684195024251"/>
          <c:y val="3.1294438326435269E-2"/>
          <c:w val="0.79521020283935828"/>
          <c:h val="0.96072610385727109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C00"/>
            </a:solidFill>
          </c:spPr>
          <c:invertIfNegative val="0"/>
          <c:dLbls>
            <c:dLbl>
              <c:idx val="1"/>
              <c:layout>
                <c:manualLayout>
                  <c:x val="1.0638297872340377E-2"/>
                  <c:y val="-1.1603241485790374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7-42D4-92BE-E482F1F23CFE}"/>
                </c:ext>
              </c:extLst>
            </c:dLbl>
            <c:dLbl>
              <c:idx val="2"/>
              <c:layout>
                <c:manualLayout>
                  <c:x val="1.8617021276595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7-42D4-92BE-E482F1F23CFE}"/>
                </c:ext>
              </c:extLst>
            </c:dLbl>
            <c:dLbl>
              <c:idx val="3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7-42D4-92BE-E482F1F23CFE}"/>
                </c:ext>
              </c:extLst>
            </c:dLbl>
            <c:dLbl>
              <c:idx val="4"/>
              <c:layout>
                <c:manualLayout>
                  <c:x val="1.0638297872340425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7-42D4-92BE-E482F1F23CFE}"/>
                </c:ext>
              </c:extLst>
            </c:dLbl>
            <c:dLbl>
              <c:idx val="5"/>
              <c:layout>
                <c:manualLayout>
                  <c:x val="1.5957446808510686E-2"/>
                  <c:y val="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7-42D4-92BE-E482F1F23CFE}"/>
                </c:ext>
              </c:extLst>
            </c:dLbl>
            <c:dLbl>
              <c:idx val="6"/>
              <c:layout>
                <c:manualLayout>
                  <c:x val="1.8617021276595744E-2"/>
                  <c:y val="5.801620742895186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7-42D4-92BE-E482F1F23CFE}"/>
                </c:ext>
              </c:extLst>
            </c:dLbl>
            <c:dLbl>
              <c:idx val="7"/>
              <c:layout>
                <c:manualLayout>
                  <c:x val="1.8617021276595744E-2"/>
                  <c:y val="3.1645569620252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7-42D4-92BE-E482F1F23CFE}"/>
                </c:ext>
              </c:extLst>
            </c:dLbl>
            <c:dLbl>
              <c:idx val="8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17-42D4-92BE-E482F1F23CFE}"/>
                </c:ext>
              </c:extLst>
            </c:dLbl>
            <c:dLbl>
              <c:idx val="9"/>
              <c:layout>
                <c:manualLayout>
                  <c:x val="2.1276595744680851E-2"/>
                  <c:y val="-3.16455696202531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17-42D4-92BE-E482F1F23CFE}"/>
                </c:ext>
              </c:extLst>
            </c:dLbl>
            <c:dLbl>
              <c:idx val="10"/>
              <c:layout>
                <c:manualLayout>
                  <c:x val="1.86170212765957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17-42D4-92BE-E482F1F23CFE}"/>
                </c:ext>
              </c:extLst>
            </c:dLbl>
            <c:dLbl>
              <c:idx val="12"/>
              <c:layout>
                <c:manualLayout>
                  <c:x val="2.12765957446808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17-42D4-92BE-E482F1F23C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'[2015_Relatório de Indicadores da PROEX - UFGD.xlsx]ações_andamento'!$D$163:$D$175</c:f>
              <c:strCache>
                <c:ptCount val="13"/>
                <c:pt idx="0">
                  <c:v>EAD</c:v>
                </c:pt>
                <c:pt idx="1">
                  <c:v>FACALE</c:v>
                </c:pt>
                <c:pt idx="2">
                  <c:v>FACE</c:v>
                </c:pt>
                <c:pt idx="3">
                  <c:v>FACET</c:v>
                </c:pt>
                <c:pt idx="4">
                  <c:v>FADIR</c:v>
                </c:pt>
                <c:pt idx="5">
                  <c:v>FAED</c:v>
                </c:pt>
                <c:pt idx="6">
                  <c:v>FAEN</c:v>
                </c:pt>
                <c:pt idx="7">
                  <c:v>FAIND</c:v>
                </c:pt>
                <c:pt idx="8">
                  <c:v>FCA</c:v>
                </c:pt>
                <c:pt idx="9">
                  <c:v>FCBA</c:v>
                </c:pt>
                <c:pt idx="10">
                  <c:v>FCH</c:v>
                </c:pt>
                <c:pt idx="11">
                  <c:v>FCS</c:v>
                </c:pt>
                <c:pt idx="12">
                  <c:v>Reitoria</c:v>
                </c:pt>
              </c:strCache>
            </c:strRef>
          </c:cat>
          <c:val>
            <c:numRef>
              <c:f>'[2015_Relatório de Indicadores da PROEX - UFGD.xlsx]ações_andamento'!$L$163:$L$175</c:f>
              <c:numCache>
                <c:formatCode>0%</c:formatCode>
                <c:ptCount val="13"/>
                <c:pt idx="0">
                  <c:v>1.3986013986013986E-2</c:v>
                </c:pt>
                <c:pt idx="1">
                  <c:v>2.7972027972027972E-2</c:v>
                </c:pt>
                <c:pt idx="2">
                  <c:v>5.5944055944055944E-2</c:v>
                </c:pt>
                <c:pt idx="3">
                  <c:v>4.195804195804196E-2</c:v>
                </c:pt>
                <c:pt idx="4">
                  <c:v>4.195804195804196E-2</c:v>
                </c:pt>
                <c:pt idx="5">
                  <c:v>2.097902097902098E-2</c:v>
                </c:pt>
                <c:pt idx="6">
                  <c:v>4.8951048951048952E-2</c:v>
                </c:pt>
                <c:pt idx="7">
                  <c:v>2.7972027972027972E-2</c:v>
                </c:pt>
                <c:pt idx="8">
                  <c:v>0.19580419580419581</c:v>
                </c:pt>
                <c:pt idx="9">
                  <c:v>0.1048951048951049</c:v>
                </c:pt>
                <c:pt idx="10">
                  <c:v>6.9930069930069935E-2</c:v>
                </c:pt>
                <c:pt idx="11">
                  <c:v>0.23076923076923078</c:v>
                </c:pt>
                <c:pt idx="12">
                  <c:v>0.11888111888111888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017-42D4-92BE-E482F1F23C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84043264"/>
        <c:axId val="87560576"/>
        <c:axId val="0"/>
      </c:bar3DChart>
      <c:catAx>
        <c:axId val="84043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7560576"/>
        <c:crosses val="autoZero"/>
        <c:auto val="1"/>
        <c:lblAlgn val="ctr"/>
        <c:lblOffset val="100"/>
        <c:noMultiLvlLbl val="0"/>
      </c:catAx>
      <c:valAx>
        <c:axId val="875605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4043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ações_execução!$D$163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ações_execução!$E$163:$L$163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4.9504950495049506E-3</c:v>
                </c:pt>
                <c:pt idx="4">
                  <c:v>4.3859649122807015E-3</c:v>
                </c:pt>
                <c:pt idx="5">
                  <c:v>9.3023255813953487E-3</c:v>
                </c:pt>
                <c:pt idx="6">
                  <c:v>1.6877637130801686E-2</c:v>
                </c:pt>
                <c:pt idx="7">
                  <c:v>1.015228426395939E-2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78-4FB1-8854-C7541071E8DC}"/>
            </c:ext>
          </c:extLst>
        </c:ser>
        <c:ser>
          <c:idx val="2"/>
          <c:order val="1"/>
          <c:tx>
            <c:strRef>
              <c:f>ações_execução!$D$164</c:f>
              <c:strCache>
                <c:ptCount val="1"/>
                <c:pt idx="0">
                  <c:v>FACALE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ações_execução!$E$164:$L$164</c:f>
              <c:numCache>
                <c:formatCode>0%</c:formatCode>
                <c:ptCount val="8"/>
                <c:pt idx="0">
                  <c:v>0</c:v>
                </c:pt>
                <c:pt idx="1">
                  <c:v>0.16806722689075632</c:v>
                </c:pt>
                <c:pt idx="2">
                  <c:v>7.3684210526315783E-2</c:v>
                </c:pt>
                <c:pt idx="3">
                  <c:v>6.4356435643564358E-2</c:v>
                </c:pt>
                <c:pt idx="4">
                  <c:v>3.0701754385964911E-2</c:v>
                </c:pt>
                <c:pt idx="5">
                  <c:v>3.7209302325581395E-2</c:v>
                </c:pt>
                <c:pt idx="6">
                  <c:v>4.2194092827004218E-2</c:v>
                </c:pt>
                <c:pt idx="7">
                  <c:v>5.5837563451776651E-2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78-4FB1-8854-C7541071E8DC}"/>
            </c:ext>
          </c:extLst>
        </c:ser>
        <c:ser>
          <c:idx val="3"/>
          <c:order val="2"/>
          <c:tx>
            <c:strRef>
              <c:f>ações_execução!$D$165</c:f>
              <c:strCache>
                <c:ptCount val="1"/>
                <c:pt idx="0">
                  <c:v>FACE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ações_execução!$E$165:$L$165</c:f>
              <c:numCache>
                <c:formatCode>0%</c:formatCode>
                <c:ptCount val="8"/>
                <c:pt idx="0">
                  <c:v>0</c:v>
                </c:pt>
                <c:pt idx="1">
                  <c:v>2.5210084033613446E-2</c:v>
                </c:pt>
                <c:pt idx="2">
                  <c:v>1.0526315789473684E-2</c:v>
                </c:pt>
                <c:pt idx="3">
                  <c:v>3.9603960396039604E-2</c:v>
                </c:pt>
                <c:pt idx="4">
                  <c:v>3.0701754385964911E-2</c:v>
                </c:pt>
                <c:pt idx="5">
                  <c:v>2.7906976744186046E-2</c:v>
                </c:pt>
                <c:pt idx="6">
                  <c:v>5.0632911392405063E-2</c:v>
                </c:pt>
                <c:pt idx="7">
                  <c:v>4.060913705583756E-2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78-4FB1-8854-C7541071E8DC}"/>
            </c:ext>
          </c:extLst>
        </c:ser>
        <c:ser>
          <c:idx val="4"/>
          <c:order val="3"/>
          <c:tx>
            <c:strRef>
              <c:f>ações_execução!$D$166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ações_execução!$E$166:$L$166</c:f>
              <c:numCache>
                <c:formatCode>0%</c:formatCode>
                <c:ptCount val="8"/>
                <c:pt idx="0">
                  <c:v>0.18181818181818182</c:v>
                </c:pt>
                <c:pt idx="1">
                  <c:v>4.2016806722689079E-2</c:v>
                </c:pt>
                <c:pt idx="2">
                  <c:v>5.7894736842105263E-2</c:v>
                </c:pt>
                <c:pt idx="3">
                  <c:v>6.9306930693069313E-2</c:v>
                </c:pt>
                <c:pt idx="4">
                  <c:v>6.5789473684210523E-2</c:v>
                </c:pt>
                <c:pt idx="5">
                  <c:v>3.7209302325581395E-2</c:v>
                </c:pt>
                <c:pt idx="6">
                  <c:v>5.9071729957805907E-2</c:v>
                </c:pt>
                <c:pt idx="7">
                  <c:v>5.0761421319796954E-2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78-4FB1-8854-C7541071E8DC}"/>
            </c:ext>
          </c:extLst>
        </c:ser>
        <c:ser>
          <c:idx val="5"/>
          <c:order val="4"/>
          <c:tx>
            <c:strRef>
              <c:f>ações_execução!$D$167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ações_execução!$E$167:$L$167</c:f>
              <c:numCache>
                <c:formatCode>0%</c:formatCode>
                <c:ptCount val="8"/>
                <c:pt idx="0">
                  <c:v>9.0909090909090912E-2</c:v>
                </c:pt>
                <c:pt idx="1">
                  <c:v>4.2016806722689079E-2</c:v>
                </c:pt>
                <c:pt idx="2">
                  <c:v>3.1578947368421054E-2</c:v>
                </c:pt>
                <c:pt idx="3">
                  <c:v>3.9603960396039604E-2</c:v>
                </c:pt>
                <c:pt idx="4">
                  <c:v>7.8947368421052627E-2</c:v>
                </c:pt>
                <c:pt idx="5">
                  <c:v>6.0465116279069767E-2</c:v>
                </c:pt>
                <c:pt idx="6">
                  <c:v>5.9071729957805907E-2</c:v>
                </c:pt>
                <c:pt idx="7">
                  <c:v>5.0761421319796954E-2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78-4FB1-8854-C7541071E8DC}"/>
            </c:ext>
          </c:extLst>
        </c:ser>
        <c:ser>
          <c:idx val="6"/>
          <c:order val="5"/>
          <c:tx>
            <c:strRef>
              <c:f>ações_execução!$D$168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ações_execução!$E$168:$L$168</c:f>
              <c:numCache>
                <c:formatCode>0%</c:formatCode>
                <c:ptCount val="8"/>
                <c:pt idx="0">
                  <c:v>0</c:v>
                </c:pt>
                <c:pt idx="1">
                  <c:v>0.10084033613445378</c:v>
                </c:pt>
                <c:pt idx="2">
                  <c:v>7.8947368421052627E-2</c:v>
                </c:pt>
                <c:pt idx="3">
                  <c:v>9.405940594059406E-2</c:v>
                </c:pt>
                <c:pt idx="4">
                  <c:v>7.4561403508771926E-2</c:v>
                </c:pt>
                <c:pt idx="5">
                  <c:v>5.5813953488372092E-2</c:v>
                </c:pt>
                <c:pt idx="6">
                  <c:v>5.0632911392405063E-2</c:v>
                </c:pt>
                <c:pt idx="7">
                  <c:v>3.553299492385787E-2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78-4FB1-8854-C7541071E8DC}"/>
            </c:ext>
          </c:extLst>
        </c:ser>
        <c:ser>
          <c:idx val="7"/>
          <c:order val="6"/>
          <c:tx>
            <c:strRef>
              <c:f>ações_execução!$D$169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ações_execução!$E$169:$L$169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1.4851485148514851E-2</c:v>
                </c:pt>
                <c:pt idx="4">
                  <c:v>2.6315789473684209E-2</c:v>
                </c:pt>
                <c:pt idx="5">
                  <c:v>5.1162790697674418E-2</c:v>
                </c:pt>
                <c:pt idx="6">
                  <c:v>5.0632911392405063E-2</c:v>
                </c:pt>
                <c:pt idx="7">
                  <c:v>4.5685279187817257E-2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78-4FB1-8854-C7541071E8DC}"/>
            </c:ext>
          </c:extLst>
        </c:ser>
        <c:ser>
          <c:idx val="8"/>
          <c:order val="7"/>
          <c:tx>
            <c:strRef>
              <c:f>ações_execução!$D$170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ações_execução!$E$170:$L$170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9.3023255813953487E-3</c:v>
                </c:pt>
                <c:pt idx="6">
                  <c:v>2.9535864978902954E-2</c:v>
                </c:pt>
                <c:pt idx="7">
                  <c:v>2.5380710659898477E-2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78-4FB1-8854-C7541071E8DC}"/>
            </c:ext>
          </c:extLst>
        </c:ser>
        <c:ser>
          <c:idx val="9"/>
          <c:order val="8"/>
          <c:tx>
            <c:strRef>
              <c:f>ações_execução!$D$171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ações_execução!$E$171:$L$171</c:f>
              <c:numCache>
                <c:formatCode>0%</c:formatCode>
                <c:ptCount val="8"/>
                <c:pt idx="0">
                  <c:v>0.27272727272727271</c:v>
                </c:pt>
                <c:pt idx="1">
                  <c:v>0.15126050420168066</c:v>
                </c:pt>
                <c:pt idx="2">
                  <c:v>0.15263157894736842</c:v>
                </c:pt>
                <c:pt idx="3">
                  <c:v>0.13861386138613863</c:v>
                </c:pt>
                <c:pt idx="4">
                  <c:v>0.11403508771929824</c:v>
                </c:pt>
                <c:pt idx="5">
                  <c:v>0.12558139534883722</c:v>
                </c:pt>
                <c:pt idx="6">
                  <c:v>0.15189873417721519</c:v>
                </c:pt>
                <c:pt idx="7">
                  <c:v>0.17766497461928935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578-4FB1-8854-C7541071E8DC}"/>
            </c:ext>
          </c:extLst>
        </c:ser>
        <c:ser>
          <c:idx val="10"/>
          <c:order val="9"/>
          <c:tx>
            <c:strRef>
              <c:f>ações_execução!$D$172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ações_execução!$E$172:$L$172</c:f>
              <c:numCache>
                <c:formatCode>0%</c:formatCode>
                <c:ptCount val="8"/>
                <c:pt idx="0">
                  <c:v>0</c:v>
                </c:pt>
                <c:pt idx="1">
                  <c:v>0.1092436974789916</c:v>
                </c:pt>
                <c:pt idx="2">
                  <c:v>0.13157894736842105</c:v>
                </c:pt>
                <c:pt idx="3">
                  <c:v>6.4356435643564358E-2</c:v>
                </c:pt>
                <c:pt idx="4">
                  <c:v>0.17105263157894737</c:v>
                </c:pt>
                <c:pt idx="5">
                  <c:v>0.13953488372093023</c:v>
                </c:pt>
                <c:pt idx="6">
                  <c:v>0.10970464135021098</c:v>
                </c:pt>
                <c:pt idx="7">
                  <c:v>8.6294416243654817E-2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578-4FB1-8854-C7541071E8DC}"/>
            </c:ext>
          </c:extLst>
        </c:ser>
        <c:ser>
          <c:idx val="11"/>
          <c:order val="10"/>
          <c:tx>
            <c:strRef>
              <c:f>ações_execução!$D$173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ações_execução!$E$173:$L$173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0.1092436974789916</c:v>
                </c:pt>
                <c:pt idx="2">
                  <c:v>0.12105263157894737</c:v>
                </c:pt>
                <c:pt idx="3">
                  <c:v>9.405940594059406E-2</c:v>
                </c:pt>
                <c:pt idx="4">
                  <c:v>9.2105263157894732E-2</c:v>
                </c:pt>
                <c:pt idx="5">
                  <c:v>8.8372093023255813E-2</c:v>
                </c:pt>
                <c:pt idx="6">
                  <c:v>8.0168776371308023E-2</c:v>
                </c:pt>
                <c:pt idx="7">
                  <c:v>8.1218274111675121E-2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78-4FB1-8854-C7541071E8DC}"/>
            </c:ext>
          </c:extLst>
        </c:ser>
        <c:ser>
          <c:idx val="12"/>
          <c:order val="11"/>
          <c:tx>
            <c:strRef>
              <c:f>ações_execução!$D$174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ações_execução!$E$174:$L$174</c:f>
              <c:numCache>
                <c:formatCode>0%</c:formatCode>
                <c:ptCount val="8"/>
                <c:pt idx="0">
                  <c:v>9.0909090909090912E-2</c:v>
                </c:pt>
                <c:pt idx="1">
                  <c:v>6.7226890756302518E-2</c:v>
                </c:pt>
                <c:pt idx="2">
                  <c:v>0.16315789473684211</c:v>
                </c:pt>
                <c:pt idx="3">
                  <c:v>0.18316831683168316</c:v>
                </c:pt>
                <c:pt idx="4">
                  <c:v>0.14473684210526316</c:v>
                </c:pt>
                <c:pt idx="5">
                  <c:v>0.15813953488372093</c:v>
                </c:pt>
                <c:pt idx="6">
                  <c:v>0.17721518987341772</c:v>
                </c:pt>
                <c:pt idx="7">
                  <c:v>0.20812182741116753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578-4FB1-8854-C7541071E8DC}"/>
            </c:ext>
          </c:extLst>
        </c:ser>
        <c:ser>
          <c:idx val="13"/>
          <c:order val="12"/>
          <c:tx>
            <c:strRef>
              <c:f>ações_execução!$D$175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numRef>
              <c:f>ações_execução!$E$162:$L$162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ações_execução!$E$175:$L$175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0.18487394957983194</c:v>
                </c:pt>
                <c:pt idx="2">
                  <c:v>0.17894736842105263</c:v>
                </c:pt>
                <c:pt idx="3">
                  <c:v>0.19306930693069307</c:v>
                </c:pt>
                <c:pt idx="4">
                  <c:v>0.16666666666666666</c:v>
                </c:pt>
                <c:pt idx="5">
                  <c:v>0.2</c:v>
                </c:pt>
                <c:pt idx="6">
                  <c:v>0.12236286919831224</c:v>
                </c:pt>
                <c:pt idx="7">
                  <c:v>0.13197969543147209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578-4FB1-8854-C7541071E8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63210240"/>
        <c:axId val="63211776"/>
        <c:axId val="0"/>
      </c:bar3DChart>
      <c:catAx>
        <c:axId val="63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3211776"/>
        <c:crosses val="autoZero"/>
        <c:auto val="1"/>
        <c:lblAlgn val="ctr"/>
        <c:lblOffset val="100"/>
        <c:noMultiLvlLbl val="0"/>
      </c:catAx>
      <c:valAx>
        <c:axId val="63211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2102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ações_concluídas!$D$163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ações_concluídas!$E$163:$L$163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1.8518518518518517E-2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7-4A98-846C-52EFCA8F82B6}"/>
            </c:ext>
          </c:extLst>
        </c:ser>
        <c:ser>
          <c:idx val="2"/>
          <c:order val="1"/>
          <c:tx>
            <c:strRef>
              <c:f>ações_concluídas!$D$164</c:f>
              <c:strCache>
                <c:ptCount val="1"/>
                <c:pt idx="0">
                  <c:v>FACALE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ações_concluídas!$E$164:$L$164</c:f>
              <c:numCache>
                <c:formatCode>0%</c:formatCode>
                <c:ptCount val="8"/>
                <c:pt idx="0">
                  <c:v>0</c:v>
                </c:pt>
                <c:pt idx="1">
                  <c:v>0.16250000000000001</c:v>
                </c:pt>
                <c:pt idx="2">
                  <c:v>8.5526315789473686E-2</c:v>
                </c:pt>
                <c:pt idx="3">
                  <c:v>8.0745341614906832E-2</c:v>
                </c:pt>
                <c:pt idx="4">
                  <c:v>3.2258064516129031E-2</c:v>
                </c:pt>
                <c:pt idx="5">
                  <c:v>3.870967741935484E-2</c:v>
                </c:pt>
                <c:pt idx="6">
                  <c:v>4.9382716049382713E-2</c:v>
                </c:pt>
                <c:pt idx="7">
                  <c:v>0.12962962962962962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7-4A98-846C-52EFCA8F82B6}"/>
            </c:ext>
          </c:extLst>
        </c:ser>
        <c:ser>
          <c:idx val="3"/>
          <c:order val="2"/>
          <c:tx>
            <c:strRef>
              <c:f>ações_concluídas!$D$165</c:f>
              <c:strCache>
                <c:ptCount val="1"/>
                <c:pt idx="0">
                  <c:v>FACE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ações_concluídas!$E$165:$L$165</c:f>
              <c:numCache>
                <c:formatCode>0%</c:formatCode>
                <c:ptCount val="8"/>
                <c:pt idx="0">
                  <c:v>0</c:v>
                </c:pt>
                <c:pt idx="1">
                  <c:v>2.5000000000000001E-2</c:v>
                </c:pt>
                <c:pt idx="2">
                  <c:v>6.5789473684210523E-3</c:v>
                </c:pt>
                <c:pt idx="3">
                  <c:v>3.1055900621118012E-2</c:v>
                </c:pt>
                <c:pt idx="4">
                  <c:v>3.7634408602150539E-2</c:v>
                </c:pt>
                <c:pt idx="5">
                  <c:v>2.5806451612903226E-2</c:v>
                </c:pt>
                <c:pt idx="6">
                  <c:v>3.7037037037037035E-2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7-4A98-846C-52EFCA8F82B6}"/>
            </c:ext>
          </c:extLst>
        </c:ser>
        <c:ser>
          <c:idx val="4"/>
          <c:order val="3"/>
          <c:tx>
            <c:strRef>
              <c:f>ações_concluídas!$D$166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ações_concluídas!$E$166:$L$166</c:f>
              <c:numCache>
                <c:formatCode>0%</c:formatCode>
                <c:ptCount val="8"/>
                <c:pt idx="0">
                  <c:v>0</c:v>
                </c:pt>
                <c:pt idx="1">
                  <c:v>0.05</c:v>
                </c:pt>
                <c:pt idx="2">
                  <c:v>3.9473684210526314E-2</c:v>
                </c:pt>
                <c:pt idx="3">
                  <c:v>7.4534161490683232E-2</c:v>
                </c:pt>
                <c:pt idx="4">
                  <c:v>6.9892473118279563E-2</c:v>
                </c:pt>
                <c:pt idx="5">
                  <c:v>3.2258064516129031E-2</c:v>
                </c:pt>
                <c:pt idx="6">
                  <c:v>7.407407407407407E-2</c:v>
                </c:pt>
                <c:pt idx="7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57-4A98-846C-52EFCA8F82B6}"/>
            </c:ext>
          </c:extLst>
        </c:ser>
        <c:ser>
          <c:idx val="5"/>
          <c:order val="4"/>
          <c:tx>
            <c:strRef>
              <c:f>ações_concluídas!$D$167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ações_concluídas!$E$167:$L$167</c:f>
              <c:numCache>
                <c:formatCode>0%</c:formatCode>
                <c:ptCount val="8"/>
                <c:pt idx="0">
                  <c:v>0</c:v>
                </c:pt>
                <c:pt idx="1">
                  <c:v>6.25E-2</c:v>
                </c:pt>
                <c:pt idx="2">
                  <c:v>3.9473684210526314E-2</c:v>
                </c:pt>
                <c:pt idx="3">
                  <c:v>4.9689440993788817E-2</c:v>
                </c:pt>
                <c:pt idx="4">
                  <c:v>8.6021505376344093E-2</c:v>
                </c:pt>
                <c:pt idx="5">
                  <c:v>5.8064516129032261E-2</c:v>
                </c:pt>
                <c:pt idx="6">
                  <c:v>6.7901234567901231E-2</c:v>
                </c:pt>
                <c:pt idx="7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157-4A98-846C-52EFCA8F82B6}"/>
            </c:ext>
          </c:extLst>
        </c:ser>
        <c:ser>
          <c:idx val="6"/>
          <c:order val="5"/>
          <c:tx>
            <c:strRef>
              <c:f>ações_concluídas!$D$168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ações_concluídas!$E$168:$L$168</c:f>
              <c:numCache>
                <c:formatCode>0%</c:formatCode>
                <c:ptCount val="8"/>
                <c:pt idx="0">
                  <c:v>0</c:v>
                </c:pt>
                <c:pt idx="1">
                  <c:v>0.13750000000000001</c:v>
                </c:pt>
                <c:pt idx="2">
                  <c:v>8.5526315789473686E-2</c:v>
                </c:pt>
                <c:pt idx="3">
                  <c:v>8.6956521739130432E-2</c:v>
                </c:pt>
                <c:pt idx="4">
                  <c:v>8.6021505376344093E-2</c:v>
                </c:pt>
                <c:pt idx="5">
                  <c:v>6.4516129032258063E-2</c:v>
                </c:pt>
                <c:pt idx="6">
                  <c:v>6.1728395061728392E-2</c:v>
                </c:pt>
                <c:pt idx="7">
                  <c:v>7.407407407407407E-2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57-4A98-846C-52EFCA8F82B6}"/>
            </c:ext>
          </c:extLst>
        </c:ser>
        <c:ser>
          <c:idx val="7"/>
          <c:order val="6"/>
          <c:tx>
            <c:strRef>
              <c:f>ações_concluídas!$D$169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ações_concluídas!$E$169:$L$169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1.2422360248447204E-2</c:v>
                </c:pt>
                <c:pt idx="4">
                  <c:v>3.2258064516129031E-2</c:v>
                </c:pt>
                <c:pt idx="5">
                  <c:v>5.1612903225806452E-2</c:v>
                </c:pt>
                <c:pt idx="6">
                  <c:v>6.1728395061728392E-2</c:v>
                </c:pt>
                <c:pt idx="7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57-4A98-846C-52EFCA8F82B6}"/>
            </c:ext>
          </c:extLst>
        </c:ser>
        <c:ser>
          <c:idx val="8"/>
          <c:order val="7"/>
          <c:tx>
            <c:strRef>
              <c:f>ações_concluídas!$D$170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ações_concluídas!$E$170:$L$170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1.8518518518518517E-2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57-4A98-846C-52EFCA8F82B6}"/>
            </c:ext>
          </c:extLst>
        </c:ser>
        <c:ser>
          <c:idx val="9"/>
          <c:order val="8"/>
          <c:tx>
            <c:strRef>
              <c:f>ações_concluídas!$D$171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ações_concluídas!$E$171:$L$171</c:f>
              <c:numCache>
                <c:formatCode>0%</c:formatCode>
                <c:ptCount val="8"/>
                <c:pt idx="0">
                  <c:v>0.4</c:v>
                </c:pt>
                <c:pt idx="1">
                  <c:v>0.1125</c:v>
                </c:pt>
                <c:pt idx="2">
                  <c:v>0.13815789473684212</c:v>
                </c:pt>
                <c:pt idx="3">
                  <c:v>0.11180124223602485</c:v>
                </c:pt>
                <c:pt idx="4">
                  <c:v>9.6774193548387094E-2</c:v>
                </c:pt>
                <c:pt idx="5">
                  <c:v>0.14838709677419354</c:v>
                </c:pt>
                <c:pt idx="6">
                  <c:v>0.12962962962962962</c:v>
                </c:pt>
                <c:pt idx="7">
                  <c:v>0.12962962962962962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57-4A98-846C-52EFCA8F82B6}"/>
            </c:ext>
          </c:extLst>
        </c:ser>
        <c:ser>
          <c:idx val="10"/>
          <c:order val="9"/>
          <c:tx>
            <c:strRef>
              <c:f>ações_concluídas!$D$172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ações_concluídas!$E$172:$L$172</c:f>
              <c:numCache>
                <c:formatCode>0%</c:formatCode>
                <c:ptCount val="8"/>
                <c:pt idx="0">
                  <c:v>0</c:v>
                </c:pt>
                <c:pt idx="1">
                  <c:v>3.7499999999999999E-2</c:v>
                </c:pt>
                <c:pt idx="2">
                  <c:v>0.15131578947368421</c:v>
                </c:pt>
                <c:pt idx="3">
                  <c:v>6.8322981366459631E-2</c:v>
                </c:pt>
                <c:pt idx="4">
                  <c:v>0.17741935483870969</c:v>
                </c:pt>
                <c:pt idx="5">
                  <c:v>0.15483870967741936</c:v>
                </c:pt>
                <c:pt idx="6">
                  <c:v>0.12345679012345678</c:v>
                </c:pt>
                <c:pt idx="7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157-4A98-846C-52EFCA8F82B6}"/>
            </c:ext>
          </c:extLst>
        </c:ser>
        <c:ser>
          <c:idx val="11"/>
          <c:order val="10"/>
          <c:tx>
            <c:strRef>
              <c:f>ações_concluídas!$D$173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ações_concluídas!$E$173:$L$173</c:f>
              <c:numCache>
                <c:formatCode>0%</c:formatCode>
                <c:ptCount val="8"/>
                <c:pt idx="0">
                  <c:v>0.2</c:v>
                </c:pt>
                <c:pt idx="1">
                  <c:v>0.1</c:v>
                </c:pt>
                <c:pt idx="2">
                  <c:v>0.125</c:v>
                </c:pt>
                <c:pt idx="3">
                  <c:v>9.3167701863354033E-2</c:v>
                </c:pt>
                <c:pt idx="4">
                  <c:v>9.6774193548387094E-2</c:v>
                </c:pt>
                <c:pt idx="5">
                  <c:v>7.7419354838709681E-2</c:v>
                </c:pt>
                <c:pt idx="6">
                  <c:v>6.7901234567901231E-2</c:v>
                </c:pt>
                <c:pt idx="7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157-4A98-846C-52EFCA8F82B6}"/>
            </c:ext>
          </c:extLst>
        </c:ser>
        <c:ser>
          <c:idx val="12"/>
          <c:order val="11"/>
          <c:tx>
            <c:strRef>
              <c:f>ações_concluídas!$D$174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ações_concluídas!$E$174:$L$174</c:f>
              <c:numCache>
                <c:formatCode>0%</c:formatCode>
                <c:ptCount val="8"/>
                <c:pt idx="0">
                  <c:v>0.2</c:v>
                </c:pt>
                <c:pt idx="1">
                  <c:v>6.25E-2</c:v>
                </c:pt>
                <c:pt idx="2">
                  <c:v>0.13815789473684212</c:v>
                </c:pt>
                <c:pt idx="3">
                  <c:v>0.19254658385093168</c:v>
                </c:pt>
                <c:pt idx="4">
                  <c:v>0.14516129032258066</c:v>
                </c:pt>
                <c:pt idx="5">
                  <c:v>0.13548387096774195</c:v>
                </c:pt>
                <c:pt idx="6">
                  <c:v>0.16049382716049382</c:v>
                </c:pt>
                <c:pt idx="7">
                  <c:v>0.14814814814814814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157-4A98-846C-52EFCA8F82B6}"/>
            </c:ext>
          </c:extLst>
        </c:ser>
        <c:ser>
          <c:idx val="13"/>
          <c:order val="12"/>
          <c:tx>
            <c:strRef>
              <c:f>ações_concluídas!$D$175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numRef>
              <c:f>ações_concluídas!$E$162:$L$162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ações_concluídas!$E$175:$L$175</c:f>
              <c:numCache>
                <c:formatCode>0%</c:formatCode>
                <c:ptCount val="8"/>
                <c:pt idx="0">
                  <c:v>0.2</c:v>
                </c:pt>
                <c:pt idx="1">
                  <c:v>0.25</c:v>
                </c:pt>
                <c:pt idx="2">
                  <c:v>0.19078947368421054</c:v>
                </c:pt>
                <c:pt idx="3">
                  <c:v>0.19875776397515527</c:v>
                </c:pt>
                <c:pt idx="4">
                  <c:v>0.13978494623655913</c:v>
                </c:pt>
                <c:pt idx="5">
                  <c:v>0.2129032258064516</c:v>
                </c:pt>
                <c:pt idx="6">
                  <c:v>0.12962962962962962</c:v>
                </c:pt>
                <c:pt idx="7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57-4A98-846C-52EFCA8F82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63345792"/>
        <c:axId val="63347328"/>
        <c:axId val="0"/>
      </c:bar3DChart>
      <c:catAx>
        <c:axId val="63345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3347328"/>
        <c:crosses val="autoZero"/>
        <c:auto val="1"/>
        <c:lblAlgn val="ctr"/>
        <c:lblOffset val="100"/>
        <c:noMultiLvlLbl val="0"/>
      </c:catAx>
      <c:valAx>
        <c:axId val="633473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3457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ações_andamento!$D$163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ações_andamento!$E$163:$L$163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2.3809523809523808E-2</c:v>
                </c:pt>
                <c:pt idx="5">
                  <c:v>3.3333333333333333E-2</c:v>
                </c:pt>
                <c:pt idx="6">
                  <c:v>1.3333333333333334E-2</c:v>
                </c:pt>
                <c:pt idx="7">
                  <c:v>1.3986013986013986E-2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3A-4F68-8798-B2E0F5C8B23D}"/>
            </c:ext>
          </c:extLst>
        </c:ser>
        <c:ser>
          <c:idx val="2"/>
          <c:order val="1"/>
          <c:tx>
            <c:strRef>
              <c:f>ações_andamento!$D$164</c:f>
              <c:strCache>
                <c:ptCount val="1"/>
                <c:pt idx="0">
                  <c:v>FACALE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ações_andamento!$E$164:$L$164</c:f>
              <c:numCache>
                <c:formatCode>0%</c:formatCode>
                <c:ptCount val="8"/>
                <c:pt idx="0">
                  <c:v>0</c:v>
                </c:pt>
                <c:pt idx="1">
                  <c:v>0.17948717948717949</c:v>
                </c:pt>
                <c:pt idx="2">
                  <c:v>2.6315789473684209E-2</c:v>
                </c:pt>
                <c:pt idx="3">
                  <c:v>0</c:v>
                </c:pt>
                <c:pt idx="4">
                  <c:v>2.3809523809523808E-2</c:v>
                </c:pt>
                <c:pt idx="5">
                  <c:v>3.3333333333333333E-2</c:v>
                </c:pt>
                <c:pt idx="6">
                  <c:v>2.6666666666666668E-2</c:v>
                </c:pt>
                <c:pt idx="7">
                  <c:v>2.7972027972027972E-2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3A-4F68-8798-B2E0F5C8B23D}"/>
            </c:ext>
          </c:extLst>
        </c:ser>
        <c:ser>
          <c:idx val="3"/>
          <c:order val="2"/>
          <c:tx>
            <c:strRef>
              <c:f>ações_andamento!$D$165</c:f>
              <c:strCache>
                <c:ptCount val="1"/>
                <c:pt idx="0">
                  <c:v>FACE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ações_andamento!$E$165:$L$165</c:f>
              <c:numCache>
                <c:formatCode>0%</c:formatCode>
                <c:ptCount val="8"/>
                <c:pt idx="0">
                  <c:v>0</c:v>
                </c:pt>
                <c:pt idx="1">
                  <c:v>2.564102564102564E-2</c:v>
                </c:pt>
                <c:pt idx="2">
                  <c:v>2.6315789473684209E-2</c:v>
                </c:pt>
                <c:pt idx="3">
                  <c:v>7.3170731707317069E-2</c:v>
                </c:pt>
                <c:pt idx="4">
                  <c:v>0</c:v>
                </c:pt>
                <c:pt idx="5">
                  <c:v>3.3333333333333333E-2</c:v>
                </c:pt>
                <c:pt idx="6">
                  <c:v>0.08</c:v>
                </c:pt>
                <c:pt idx="7">
                  <c:v>5.5944055944055944E-2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3A-4F68-8798-B2E0F5C8B23D}"/>
            </c:ext>
          </c:extLst>
        </c:ser>
        <c:ser>
          <c:idx val="4"/>
          <c:order val="3"/>
          <c:tx>
            <c:strRef>
              <c:f>ações_andamento!$D$166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ações_andamento!$E$166:$L$166</c:f>
              <c:numCache>
                <c:formatCode>0%</c:formatCode>
                <c:ptCount val="8"/>
                <c:pt idx="0">
                  <c:v>0.33333333333333331</c:v>
                </c:pt>
                <c:pt idx="1">
                  <c:v>2.564102564102564E-2</c:v>
                </c:pt>
                <c:pt idx="2">
                  <c:v>0.13157894736842105</c:v>
                </c:pt>
                <c:pt idx="3">
                  <c:v>4.878048780487805E-2</c:v>
                </c:pt>
                <c:pt idx="4">
                  <c:v>4.7619047619047616E-2</c:v>
                </c:pt>
                <c:pt idx="5">
                  <c:v>0.05</c:v>
                </c:pt>
                <c:pt idx="6">
                  <c:v>2.6666666666666668E-2</c:v>
                </c:pt>
                <c:pt idx="7">
                  <c:v>4.195804195804196E-2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A-4F68-8798-B2E0F5C8B23D}"/>
            </c:ext>
          </c:extLst>
        </c:ser>
        <c:ser>
          <c:idx val="5"/>
          <c:order val="4"/>
          <c:tx>
            <c:strRef>
              <c:f>ações_andamento!$D$167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ações_andamento!$E$167:$L$167</c:f>
              <c:numCache>
                <c:formatCode>0%</c:formatCode>
                <c:ptCount val="8"/>
                <c:pt idx="0">
                  <c:v>0.16666666666666666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4.7619047619047616E-2</c:v>
                </c:pt>
                <c:pt idx="5">
                  <c:v>6.6666666666666666E-2</c:v>
                </c:pt>
                <c:pt idx="6">
                  <c:v>0.04</c:v>
                </c:pt>
                <c:pt idx="7">
                  <c:v>4.195804195804196E-2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3A-4F68-8798-B2E0F5C8B23D}"/>
            </c:ext>
          </c:extLst>
        </c:ser>
        <c:ser>
          <c:idx val="6"/>
          <c:order val="5"/>
          <c:tx>
            <c:strRef>
              <c:f>ações_andamento!$D$168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ações_andamento!$E$168:$L$168</c:f>
              <c:numCache>
                <c:formatCode>0%</c:formatCode>
                <c:ptCount val="8"/>
                <c:pt idx="0">
                  <c:v>0</c:v>
                </c:pt>
                <c:pt idx="1">
                  <c:v>2.564102564102564E-2</c:v>
                </c:pt>
                <c:pt idx="2">
                  <c:v>5.2631578947368418E-2</c:v>
                </c:pt>
                <c:pt idx="3">
                  <c:v>0.12195121951219512</c:v>
                </c:pt>
                <c:pt idx="4">
                  <c:v>2.3809523809523808E-2</c:v>
                </c:pt>
                <c:pt idx="5">
                  <c:v>3.3333333333333333E-2</c:v>
                </c:pt>
                <c:pt idx="6">
                  <c:v>2.6666666666666668E-2</c:v>
                </c:pt>
                <c:pt idx="7">
                  <c:v>2.097902097902098E-2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3A-4F68-8798-B2E0F5C8B23D}"/>
            </c:ext>
          </c:extLst>
        </c:ser>
        <c:ser>
          <c:idx val="7"/>
          <c:order val="6"/>
          <c:tx>
            <c:strRef>
              <c:f>ações_andamento!$D$169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ações_andamento!$E$169:$L$169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0</c:v>
                </c:pt>
                <c:pt idx="5">
                  <c:v>0.05</c:v>
                </c:pt>
                <c:pt idx="6">
                  <c:v>2.6666666666666668E-2</c:v>
                </c:pt>
                <c:pt idx="7">
                  <c:v>4.8951048951048952E-2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3A-4F68-8798-B2E0F5C8B23D}"/>
            </c:ext>
          </c:extLst>
        </c:ser>
        <c:ser>
          <c:idx val="8"/>
          <c:order val="7"/>
          <c:tx>
            <c:strRef>
              <c:f>ações_andamento!$D$170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ações_andamento!$E$170:$L$170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3.3333333333333333E-2</c:v>
                </c:pt>
                <c:pt idx="6">
                  <c:v>5.3333333333333337E-2</c:v>
                </c:pt>
                <c:pt idx="7">
                  <c:v>2.7972027972027972E-2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E3A-4F68-8798-B2E0F5C8B23D}"/>
            </c:ext>
          </c:extLst>
        </c:ser>
        <c:ser>
          <c:idx val="9"/>
          <c:order val="8"/>
          <c:tx>
            <c:strRef>
              <c:f>ações_andamento!$D$171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ações_andamento!$E$171:$L$171</c:f>
              <c:numCache>
                <c:formatCode>0%</c:formatCode>
                <c:ptCount val="8"/>
                <c:pt idx="0">
                  <c:v>0.16666666666666666</c:v>
                </c:pt>
                <c:pt idx="1">
                  <c:v>0.23076923076923078</c:v>
                </c:pt>
                <c:pt idx="2">
                  <c:v>0.21052631578947367</c:v>
                </c:pt>
                <c:pt idx="3">
                  <c:v>0.24390243902439024</c:v>
                </c:pt>
                <c:pt idx="4">
                  <c:v>0.19047619047619047</c:v>
                </c:pt>
                <c:pt idx="5">
                  <c:v>6.6666666666666666E-2</c:v>
                </c:pt>
                <c:pt idx="6">
                  <c:v>0.2</c:v>
                </c:pt>
                <c:pt idx="7">
                  <c:v>0.19580419580419581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E3A-4F68-8798-B2E0F5C8B23D}"/>
            </c:ext>
          </c:extLst>
        </c:ser>
        <c:ser>
          <c:idx val="10"/>
          <c:order val="9"/>
          <c:tx>
            <c:strRef>
              <c:f>ações_andamento!$D$172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ações_andamento!$E$172:$L$172</c:f>
              <c:numCache>
                <c:formatCode>0%</c:formatCode>
                <c:ptCount val="8"/>
                <c:pt idx="0">
                  <c:v>0</c:v>
                </c:pt>
                <c:pt idx="1">
                  <c:v>0.25641025641025639</c:v>
                </c:pt>
                <c:pt idx="2">
                  <c:v>5.2631578947368418E-2</c:v>
                </c:pt>
                <c:pt idx="3">
                  <c:v>4.878048780487805E-2</c:v>
                </c:pt>
                <c:pt idx="4">
                  <c:v>0.14285714285714285</c:v>
                </c:pt>
                <c:pt idx="5">
                  <c:v>0.1</c:v>
                </c:pt>
                <c:pt idx="6">
                  <c:v>0.08</c:v>
                </c:pt>
                <c:pt idx="7">
                  <c:v>0.1048951048951049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E3A-4F68-8798-B2E0F5C8B23D}"/>
            </c:ext>
          </c:extLst>
        </c:ser>
        <c:ser>
          <c:idx val="11"/>
          <c:order val="10"/>
          <c:tx>
            <c:strRef>
              <c:f>ações_andamento!$D$173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ações_andamento!$E$173:$L$173</c:f>
              <c:numCache>
                <c:formatCode>0%</c:formatCode>
                <c:ptCount val="8"/>
                <c:pt idx="0">
                  <c:v>0.16666666666666666</c:v>
                </c:pt>
                <c:pt idx="1">
                  <c:v>0.12820512820512819</c:v>
                </c:pt>
                <c:pt idx="2">
                  <c:v>0.10526315789473684</c:v>
                </c:pt>
                <c:pt idx="3">
                  <c:v>9.7560975609756101E-2</c:v>
                </c:pt>
                <c:pt idx="4">
                  <c:v>7.1428571428571425E-2</c:v>
                </c:pt>
                <c:pt idx="5">
                  <c:v>0.11666666666666667</c:v>
                </c:pt>
                <c:pt idx="6">
                  <c:v>0.10666666666666667</c:v>
                </c:pt>
                <c:pt idx="7">
                  <c:v>6.9930069930069935E-2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3A-4F68-8798-B2E0F5C8B23D}"/>
            </c:ext>
          </c:extLst>
        </c:ser>
        <c:ser>
          <c:idx val="12"/>
          <c:order val="11"/>
          <c:tx>
            <c:strRef>
              <c:f>ações_andamento!$D$174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ações_andamento!$E$174:$L$174</c:f>
              <c:numCache>
                <c:formatCode>0%</c:formatCode>
                <c:ptCount val="8"/>
                <c:pt idx="0">
                  <c:v>0</c:v>
                </c:pt>
                <c:pt idx="1">
                  <c:v>7.6923076923076927E-2</c:v>
                </c:pt>
                <c:pt idx="2">
                  <c:v>0.26315789473684209</c:v>
                </c:pt>
                <c:pt idx="3">
                  <c:v>0.14634146341463414</c:v>
                </c:pt>
                <c:pt idx="4">
                  <c:v>0.14285714285714285</c:v>
                </c:pt>
                <c:pt idx="5">
                  <c:v>0.21666666666666667</c:v>
                </c:pt>
                <c:pt idx="6">
                  <c:v>0.21333333333333335</c:v>
                </c:pt>
                <c:pt idx="7">
                  <c:v>0.23076923076923078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E3A-4F68-8798-B2E0F5C8B23D}"/>
            </c:ext>
          </c:extLst>
        </c:ser>
        <c:ser>
          <c:idx val="13"/>
          <c:order val="12"/>
          <c:tx>
            <c:strRef>
              <c:f>ações_andamento!$D$175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numRef>
              <c:f>ações_andamento!$E$162:$L$162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ações_andamento!$E$175:$L$175</c:f>
              <c:numCache>
                <c:formatCode>0%</c:formatCode>
                <c:ptCount val="8"/>
                <c:pt idx="0">
                  <c:v>0.16666666666666666</c:v>
                </c:pt>
                <c:pt idx="1">
                  <c:v>5.128205128205128E-2</c:v>
                </c:pt>
                <c:pt idx="2">
                  <c:v>0.13157894736842105</c:v>
                </c:pt>
                <c:pt idx="3">
                  <c:v>0.17073170731707318</c:v>
                </c:pt>
                <c:pt idx="4">
                  <c:v>0.2857142857142857</c:v>
                </c:pt>
                <c:pt idx="5">
                  <c:v>0.16666666666666666</c:v>
                </c:pt>
                <c:pt idx="6">
                  <c:v>0.10666666666666667</c:v>
                </c:pt>
                <c:pt idx="7">
                  <c:v>0.11888111888111888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3A-4F68-8798-B2E0F5C8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66921216"/>
        <c:axId val="66922752"/>
        <c:axId val="0"/>
      </c:bar3DChart>
      <c:catAx>
        <c:axId val="6692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6922752"/>
        <c:crosses val="autoZero"/>
        <c:auto val="1"/>
        <c:lblAlgn val="ctr"/>
        <c:lblOffset val="100"/>
        <c:noMultiLvlLbl val="0"/>
      </c:catAx>
      <c:valAx>
        <c:axId val="66922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6921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1"/>
          <c:order val="0"/>
          <c:tx>
            <c:strRef>
              <c:f>ações_aprovadas!$D$163</c:f>
              <c:strCache>
                <c:ptCount val="1"/>
                <c:pt idx="0">
                  <c:v>EAD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ações_aprovadas!$E$163:$L$163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0</c:v>
                </c:pt>
                <c:pt idx="5">
                  <c:v>5.7803468208092483E-3</c:v>
                </c:pt>
                <c:pt idx="6">
                  <c:v>1.1299435028248588E-2</c:v>
                </c:pt>
                <c:pt idx="7">
                  <c:v>8.1967213114754103E-3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C9-42E9-8A6D-EE50DF8F75A8}"/>
            </c:ext>
          </c:extLst>
        </c:ser>
        <c:ser>
          <c:idx val="2"/>
          <c:order val="1"/>
          <c:tx>
            <c:strRef>
              <c:f>ações_aprovadas!$D$164</c:f>
              <c:strCache>
                <c:ptCount val="1"/>
                <c:pt idx="0">
                  <c:v>FACALE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ações_aprovadas!$E$164:$L$164</c:f>
              <c:numCache>
                <c:formatCode>0%</c:formatCode>
                <c:ptCount val="8"/>
                <c:pt idx="0">
                  <c:v>0</c:v>
                </c:pt>
                <c:pt idx="1">
                  <c:v>0.17699115044247787</c:v>
                </c:pt>
                <c:pt idx="2">
                  <c:v>4.6357615894039736E-2</c:v>
                </c:pt>
                <c:pt idx="3">
                  <c:v>7.3170731707317069E-2</c:v>
                </c:pt>
                <c:pt idx="4">
                  <c:v>3.7433155080213901E-2</c:v>
                </c:pt>
                <c:pt idx="5">
                  <c:v>4.046242774566474E-2</c:v>
                </c:pt>
                <c:pt idx="6">
                  <c:v>4.519774011299435E-2</c:v>
                </c:pt>
                <c:pt idx="7">
                  <c:v>7.3770491803278687E-2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C9-42E9-8A6D-EE50DF8F75A8}"/>
            </c:ext>
          </c:extLst>
        </c:ser>
        <c:ser>
          <c:idx val="3"/>
          <c:order val="2"/>
          <c:tx>
            <c:strRef>
              <c:f>ações_aprovadas!$D$165</c:f>
              <c:strCache>
                <c:ptCount val="1"/>
                <c:pt idx="0">
                  <c:v>FACE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ações_aprovadas!$E$165:$L$165</c:f>
              <c:numCache>
                <c:formatCode>0%</c:formatCode>
                <c:ptCount val="8"/>
                <c:pt idx="0">
                  <c:v>0</c:v>
                </c:pt>
                <c:pt idx="1">
                  <c:v>2.6548672566371681E-2</c:v>
                </c:pt>
                <c:pt idx="2">
                  <c:v>6.6225165562913907E-3</c:v>
                </c:pt>
                <c:pt idx="3">
                  <c:v>4.2682926829268296E-2</c:v>
                </c:pt>
                <c:pt idx="4">
                  <c:v>2.1390374331550801E-2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1.6393442622950821E-2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C9-42E9-8A6D-EE50DF8F75A8}"/>
            </c:ext>
          </c:extLst>
        </c:ser>
        <c:ser>
          <c:idx val="4"/>
          <c:order val="3"/>
          <c:tx>
            <c:strRef>
              <c:f>ações_aprovadas!$D$166</c:f>
              <c:strCache>
                <c:ptCount val="1"/>
                <c:pt idx="0">
                  <c:v>FACET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ações_aprovadas!$E$166:$L$166</c:f>
              <c:numCache>
                <c:formatCode>0%</c:formatCode>
                <c:ptCount val="8"/>
                <c:pt idx="0">
                  <c:v>0.18181818181818182</c:v>
                </c:pt>
                <c:pt idx="1">
                  <c:v>2.6548672566371681E-2</c:v>
                </c:pt>
                <c:pt idx="2">
                  <c:v>6.6225165562913912E-2</c:v>
                </c:pt>
                <c:pt idx="3">
                  <c:v>5.4878048780487805E-2</c:v>
                </c:pt>
                <c:pt idx="4">
                  <c:v>6.9518716577540107E-2</c:v>
                </c:pt>
                <c:pt idx="5">
                  <c:v>3.4682080924855488E-2</c:v>
                </c:pt>
                <c:pt idx="6">
                  <c:v>6.2146892655367235E-2</c:v>
                </c:pt>
                <c:pt idx="7">
                  <c:v>6.5573770491803282E-2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2C9-42E9-8A6D-EE50DF8F75A8}"/>
            </c:ext>
          </c:extLst>
        </c:ser>
        <c:ser>
          <c:idx val="5"/>
          <c:order val="4"/>
          <c:tx>
            <c:strRef>
              <c:f>ações_aprovadas!$D$167</c:f>
              <c:strCache>
                <c:ptCount val="1"/>
                <c:pt idx="0">
                  <c:v>FADIR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ações_aprovadas!$E$167:$L$167</c:f>
              <c:numCache>
                <c:formatCode>0%</c:formatCode>
                <c:ptCount val="8"/>
                <c:pt idx="0">
                  <c:v>9.0909090909090912E-2</c:v>
                </c:pt>
                <c:pt idx="1">
                  <c:v>3.5398230088495575E-2</c:v>
                </c:pt>
                <c:pt idx="2">
                  <c:v>3.9735099337748346E-2</c:v>
                </c:pt>
                <c:pt idx="3">
                  <c:v>4.878048780487805E-2</c:v>
                </c:pt>
                <c:pt idx="4">
                  <c:v>9.6256684491978606E-2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5.737704918032787E-2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C9-42E9-8A6D-EE50DF8F75A8}"/>
            </c:ext>
          </c:extLst>
        </c:ser>
        <c:ser>
          <c:idx val="6"/>
          <c:order val="5"/>
          <c:tx>
            <c:strRef>
              <c:f>ações_aprovadas!$D$168</c:f>
              <c:strCache>
                <c:ptCount val="1"/>
                <c:pt idx="0">
                  <c:v>FAED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ações_aprovadas!$E$168:$L$168</c:f>
              <c:numCache>
                <c:formatCode>0%</c:formatCode>
                <c:ptCount val="8"/>
                <c:pt idx="0">
                  <c:v>0</c:v>
                </c:pt>
                <c:pt idx="1">
                  <c:v>0.10619469026548672</c:v>
                </c:pt>
                <c:pt idx="2">
                  <c:v>9.2715231788079472E-2</c:v>
                </c:pt>
                <c:pt idx="3">
                  <c:v>0.10365853658536585</c:v>
                </c:pt>
                <c:pt idx="4">
                  <c:v>6.4171122994652413E-2</c:v>
                </c:pt>
                <c:pt idx="5">
                  <c:v>6.358381502890173E-2</c:v>
                </c:pt>
                <c:pt idx="6">
                  <c:v>5.6497175141242938E-2</c:v>
                </c:pt>
                <c:pt idx="7">
                  <c:v>4.0983606557377046E-2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2C9-42E9-8A6D-EE50DF8F75A8}"/>
            </c:ext>
          </c:extLst>
        </c:ser>
        <c:ser>
          <c:idx val="7"/>
          <c:order val="6"/>
          <c:tx>
            <c:strRef>
              <c:f>ações_aprovadas!$D$169</c:f>
              <c:strCache>
                <c:ptCount val="1"/>
                <c:pt idx="0">
                  <c:v>FAEN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ações_aprovadas!$E$169:$L$169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1.8292682926829267E-2</c:v>
                </c:pt>
                <c:pt idx="4">
                  <c:v>2.6737967914438502E-2</c:v>
                </c:pt>
                <c:pt idx="5">
                  <c:v>6.358381502890173E-2</c:v>
                </c:pt>
                <c:pt idx="6">
                  <c:v>5.0847457627118647E-2</c:v>
                </c:pt>
                <c:pt idx="7">
                  <c:v>5.737704918032787E-2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2C9-42E9-8A6D-EE50DF8F75A8}"/>
            </c:ext>
          </c:extLst>
        </c:ser>
        <c:ser>
          <c:idx val="8"/>
          <c:order val="7"/>
          <c:tx>
            <c:strRef>
              <c:f>ações_aprovadas!$D$170</c:f>
              <c:strCache>
                <c:ptCount val="1"/>
                <c:pt idx="0">
                  <c:v>FAIND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ações_aprovadas!$E$170:$L$170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1.1560693641618497E-2</c:v>
                </c:pt>
                <c:pt idx="6">
                  <c:v>2.8248587570621469E-2</c:v>
                </c:pt>
                <c:pt idx="7">
                  <c:v>8.1967213114754103E-3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2C9-42E9-8A6D-EE50DF8F75A8}"/>
            </c:ext>
          </c:extLst>
        </c:ser>
        <c:ser>
          <c:idx val="9"/>
          <c:order val="8"/>
          <c:tx>
            <c:strRef>
              <c:f>ações_aprovadas!$D$171</c:f>
              <c:strCache>
                <c:ptCount val="1"/>
                <c:pt idx="0">
                  <c:v>FCA</c:v>
                </c:pt>
              </c:strCache>
            </c:strRef>
          </c:tx>
          <c:spPr>
            <a:solidFill>
              <a:srgbClr val="66CCFF"/>
            </a:solidFill>
          </c:spPr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ações_aprovadas!$E$171:$L$171</c:f>
              <c:numCache>
                <c:formatCode>0%</c:formatCode>
                <c:ptCount val="8"/>
                <c:pt idx="0">
                  <c:v>0.27272727272727271</c:v>
                </c:pt>
                <c:pt idx="1">
                  <c:v>0.15044247787610621</c:v>
                </c:pt>
                <c:pt idx="2">
                  <c:v>0.13245033112582782</c:v>
                </c:pt>
                <c:pt idx="3">
                  <c:v>0.12195121951219512</c:v>
                </c:pt>
                <c:pt idx="4">
                  <c:v>8.5561497326203204E-2</c:v>
                </c:pt>
                <c:pt idx="5">
                  <c:v>0.10982658959537572</c:v>
                </c:pt>
                <c:pt idx="6">
                  <c:v>0.1807909604519774</c:v>
                </c:pt>
                <c:pt idx="7">
                  <c:v>0.16393442622950818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C9-42E9-8A6D-EE50DF8F75A8}"/>
            </c:ext>
          </c:extLst>
        </c:ser>
        <c:ser>
          <c:idx val="10"/>
          <c:order val="9"/>
          <c:tx>
            <c:strRef>
              <c:f>ações_aprovadas!$D$172</c:f>
              <c:strCache>
                <c:ptCount val="1"/>
                <c:pt idx="0">
                  <c:v>FCBA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ações_aprovadas!$E$172:$L$172</c:f>
              <c:numCache>
                <c:formatCode>0%</c:formatCode>
                <c:ptCount val="8"/>
                <c:pt idx="0">
                  <c:v>0</c:v>
                </c:pt>
                <c:pt idx="1">
                  <c:v>0.11504424778761062</c:v>
                </c:pt>
                <c:pt idx="2">
                  <c:v>9.9337748344370855E-2</c:v>
                </c:pt>
                <c:pt idx="3">
                  <c:v>6.7073170731707321E-2</c:v>
                </c:pt>
                <c:pt idx="4">
                  <c:v>0.19786096256684493</c:v>
                </c:pt>
                <c:pt idx="5">
                  <c:v>0.13872832369942195</c:v>
                </c:pt>
                <c:pt idx="6">
                  <c:v>0.11299435028248588</c:v>
                </c:pt>
                <c:pt idx="7">
                  <c:v>9.8360655737704916E-2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2C9-42E9-8A6D-EE50DF8F75A8}"/>
            </c:ext>
          </c:extLst>
        </c:ser>
        <c:ser>
          <c:idx val="11"/>
          <c:order val="10"/>
          <c:tx>
            <c:strRef>
              <c:f>ações_aprovadas!$D$173</c:f>
              <c:strCache>
                <c:ptCount val="1"/>
                <c:pt idx="0">
                  <c:v>FCH</c:v>
                </c:pt>
              </c:strCache>
            </c:strRef>
          </c:tx>
          <c:spPr>
            <a:solidFill>
              <a:schemeClr val="tx2">
                <a:lumMod val="75000"/>
                <a:lumOff val="25000"/>
              </a:schemeClr>
            </a:solidFill>
          </c:spPr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ações_aprovadas!$E$173:$L$173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0.10619469026548672</c:v>
                </c:pt>
                <c:pt idx="2">
                  <c:v>0.11920529801324503</c:v>
                </c:pt>
                <c:pt idx="3">
                  <c:v>9.1463414634146339E-2</c:v>
                </c:pt>
                <c:pt idx="4">
                  <c:v>9.0909090909090912E-2</c:v>
                </c:pt>
                <c:pt idx="5">
                  <c:v>9.2485549132947972E-2</c:v>
                </c:pt>
                <c:pt idx="6">
                  <c:v>6.7796610169491525E-2</c:v>
                </c:pt>
                <c:pt idx="7">
                  <c:v>6.5573770491803282E-2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C9-42E9-8A6D-EE50DF8F75A8}"/>
            </c:ext>
          </c:extLst>
        </c:ser>
        <c:ser>
          <c:idx val="12"/>
          <c:order val="11"/>
          <c:tx>
            <c:strRef>
              <c:f>ações_aprovadas!$D$174</c:f>
              <c:strCache>
                <c:ptCount val="1"/>
                <c:pt idx="0">
                  <c:v>FCS</c:v>
                </c:pt>
              </c:strCache>
            </c:strRef>
          </c:tx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ações_aprovadas!$E$174:$L$174</c:f>
              <c:numCache>
                <c:formatCode>0%</c:formatCode>
                <c:ptCount val="8"/>
                <c:pt idx="0">
                  <c:v>9.0909090909090912E-2</c:v>
                </c:pt>
                <c:pt idx="1">
                  <c:v>7.0796460176991149E-2</c:v>
                </c:pt>
                <c:pt idx="2">
                  <c:v>0.18543046357615894</c:v>
                </c:pt>
                <c:pt idx="3">
                  <c:v>0.16463414634146342</c:v>
                </c:pt>
                <c:pt idx="4">
                  <c:v>0.14438502673796791</c:v>
                </c:pt>
                <c:pt idx="5">
                  <c:v>0.16184971098265896</c:v>
                </c:pt>
                <c:pt idx="6">
                  <c:v>0.16384180790960451</c:v>
                </c:pt>
                <c:pt idx="7">
                  <c:v>0.20491803278688525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2C9-42E9-8A6D-EE50DF8F75A8}"/>
            </c:ext>
          </c:extLst>
        </c:ser>
        <c:ser>
          <c:idx val="13"/>
          <c:order val="12"/>
          <c:tx>
            <c:strRef>
              <c:f>ações_aprovadas!$D$175</c:f>
              <c:strCache>
                <c:ptCount val="1"/>
                <c:pt idx="0">
                  <c:v>Reitoria</c:v>
                </c:pt>
              </c:strCache>
            </c:strRef>
          </c:tx>
          <c:spPr>
            <a:solidFill>
              <a:schemeClr val="tx2">
                <a:lumMod val="25000"/>
                <a:lumOff val="75000"/>
              </a:schemeClr>
            </a:solidFill>
          </c:spPr>
          <c:invertIfNegative val="0"/>
          <c:cat>
            <c:numRef>
              <c:f>ações_aprovadas!$E$162:$L$162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ações_aprovadas!$E$175:$L$175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0.18584070796460178</c:v>
                </c:pt>
                <c:pt idx="2">
                  <c:v>0.2119205298013245</c:v>
                </c:pt>
                <c:pt idx="3">
                  <c:v>0.2073170731707317</c:v>
                </c:pt>
                <c:pt idx="4">
                  <c:v>0.16577540106951871</c:v>
                </c:pt>
                <c:pt idx="5">
                  <c:v>0.1791907514450867</c:v>
                </c:pt>
                <c:pt idx="6">
                  <c:v>0.10734463276836158</c:v>
                </c:pt>
                <c:pt idx="7">
                  <c:v>0.13934426229508196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2C9-42E9-8A6D-EE50DF8F7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cylinder"/>
        <c:axId val="66978944"/>
        <c:axId val="66980480"/>
        <c:axId val="0"/>
      </c:bar3DChart>
      <c:catAx>
        <c:axId val="669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980480"/>
        <c:crosses val="autoZero"/>
        <c:auto val="1"/>
        <c:lblAlgn val="ctr"/>
        <c:lblOffset val="100"/>
        <c:noMultiLvlLbl val="0"/>
      </c:catAx>
      <c:valAx>
        <c:axId val="669804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69789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ações_execução!$D$63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ações_execução!$E$63:$L$63</c:f>
              <c:numCache>
                <c:formatCode>0%</c:formatCode>
                <c:ptCount val="8"/>
                <c:pt idx="0">
                  <c:v>0.90909090909090906</c:v>
                </c:pt>
                <c:pt idx="1">
                  <c:v>0.87394957983193278</c:v>
                </c:pt>
                <c:pt idx="2">
                  <c:v>0.75263157894736843</c:v>
                </c:pt>
                <c:pt idx="3">
                  <c:v>0.7722772277227723</c:v>
                </c:pt>
                <c:pt idx="4">
                  <c:v>0.71052631578947367</c:v>
                </c:pt>
                <c:pt idx="5">
                  <c:v>0.75348837209302322</c:v>
                </c:pt>
                <c:pt idx="6">
                  <c:v>0.80168776371308015</c:v>
                </c:pt>
                <c:pt idx="7">
                  <c:v>0.8375634517766497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D-4ADC-B245-0E2CEC0B63BF}"/>
            </c:ext>
          </c:extLst>
        </c:ser>
        <c:ser>
          <c:idx val="4"/>
          <c:order val="1"/>
          <c:tx>
            <c:strRef>
              <c:f>ações_execução!$D$64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0CD-4ADC-B245-0E2CEC0B63B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ações_execução!$E$64:$L$64</c:f>
              <c:numCache>
                <c:formatCode>0%</c:formatCode>
                <c:ptCount val="8"/>
                <c:pt idx="0">
                  <c:v>9.0909090909090912E-2</c:v>
                </c:pt>
                <c:pt idx="1">
                  <c:v>4.2016806722689079E-2</c:v>
                </c:pt>
                <c:pt idx="2">
                  <c:v>0.1368421052631579</c:v>
                </c:pt>
                <c:pt idx="3">
                  <c:v>0.10891089108910891</c:v>
                </c:pt>
                <c:pt idx="4">
                  <c:v>0.18421052631578946</c:v>
                </c:pt>
                <c:pt idx="5">
                  <c:v>0.13488372093023257</c:v>
                </c:pt>
                <c:pt idx="6">
                  <c:v>0.13502109704641349</c:v>
                </c:pt>
                <c:pt idx="7">
                  <c:v>0.10152284263959391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CD-4ADC-B245-0E2CEC0B63BF}"/>
            </c:ext>
          </c:extLst>
        </c:ser>
        <c:ser>
          <c:idx val="5"/>
          <c:order val="2"/>
          <c:tx>
            <c:strRef>
              <c:f>ações_execução!$D$65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CD-4ADC-B245-0E2CEC0B63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ações_execução!$E$65:$L$65</c:f>
              <c:numCache>
                <c:formatCode>0%</c:formatCode>
                <c:ptCount val="8"/>
                <c:pt idx="0">
                  <c:v>0</c:v>
                </c:pt>
                <c:pt idx="1">
                  <c:v>8.4033613445378158E-2</c:v>
                </c:pt>
                <c:pt idx="2">
                  <c:v>0.11052631578947368</c:v>
                </c:pt>
                <c:pt idx="3">
                  <c:v>0.11881188118811881</c:v>
                </c:pt>
                <c:pt idx="4">
                  <c:v>0.10526315789473684</c:v>
                </c:pt>
                <c:pt idx="5">
                  <c:v>0.11162790697674418</c:v>
                </c:pt>
                <c:pt idx="6">
                  <c:v>6.3291139240506333E-2</c:v>
                </c:pt>
                <c:pt idx="7">
                  <c:v>6.0913705583756347E-2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CD-4ADC-B245-0E2CEC0B6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67016960"/>
        <c:axId val="67039232"/>
        <c:axId val="0"/>
      </c:bar3DChart>
      <c:catAx>
        <c:axId val="67016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039232"/>
        <c:crosses val="autoZero"/>
        <c:auto val="1"/>
        <c:lblAlgn val="ctr"/>
        <c:lblOffset val="100"/>
        <c:noMultiLvlLbl val="0"/>
      </c:catAx>
      <c:valAx>
        <c:axId val="670392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7016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880960192475938E-2"/>
          <c:y val="0.88771325459317585"/>
          <c:w val="0.80785925196850394"/>
          <c:h val="5.77995659196446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ações_concluídas!$D$63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ações_concluídas!$E$63:$L$63</c:f>
              <c:numCache>
                <c:formatCode>0%</c:formatCode>
                <c:ptCount val="8"/>
                <c:pt idx="0">
                  <c:v>0.8</c:v>
                </c:pt>
                <c:pt idx="1">
                  <c:v>0.86250000000000004</c:v>
                </c:pt>
                <c:pt idx="2">
                  <c:v>0.75</c:v>
                </c:pt>
                <c:pt idx="3">
                  <c:v>0.79503105590062106</c:v>
                </c:pt>
                <c:pt idx="4">
                  <c:v>0.72043010752688175</c:v>
                </c:pt>
                <c:pt idx="5">
                  <c:v>0.75483870967741939</c:v>
                </c:pt>
                <c:pt idx="6">
                  <c:v>0.77160493827160492</c:v>
                </c:pt>
                <c:pt idx="7">
                  <c:v>0.7407407407407407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3-4B19-96D5-0A9FAF513083}"/>
            </c:ext>
          </c:extLst>
        </c:ser>
        <c:ser>
          <c:idx val="4"/>
          <c:order val="1"/>
          <c:tx>
            <c:strRef>
              <c:f>ações_concluídas!$D$64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913-4B19-96D5-0A9FAF51308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ações_concluídas!$E$64:$L$64</c:f>
              <c:numCache>
                <c:formatCode>0%</c:formatCode>
                <c:ptCount val="8"/>
                <c:pt idx="0">
                  <c:v>0.2</c:v>
                </c:pt>
                <c:pt idx="1">
                  <c:v>3.7499999999999999E-2</c:v>
                </c:pt>
                <c:pt idx="2">
                  <c:v>0.13815789473684212</c:v>
                </c:pt>
                <c:pt idx="3">
                  <c:v>9.9378881987577633E-2</c:v>
                </c:pt>
                <c:pt idx="4">
                  <c:v>0.18817204301075269</c:v>
                </c:pt>
                <c:pt idx="5">
                  <c:v>0.12903225806451613</c:v>
                </c:pt>
                <c:pt idx="6">
                  <c:v>0.15432098765432098</c:v>
                </c:pt>
                <c:pt idx="7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13-4B19-96D5-0A9FAF513083}"/>
            </c:ext>
          </c:extLst>
        </c:ser>
        <c:ser>
          <c:idx val="5"/>
          <c:order val="2"/>
          <c:tx>
            <c:strRef>
              <c:f>ações_concluídas!$D$65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13-4B19-96D5-0A9FAF5130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ações_concluídas!$E$65:$L$65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0.1118421052631579</c:v>
                </c:pt>
                <c:pt idx="3">
                  <c:v>0.10559006211180125</c:v>
                </c:pt>
                <c:pt idx="4">
                  <c:v>9.1397849462365593E-2</c:v>
                </c:pt>
                <c:pt idx="5">
                  <c:v>0.11612903225806452</c:v>
                </c:pt>
                <c:pt idx="6">
                  <c:v>7.407407407407407E-2</c:v>
                </c:pt>
                <c:pt idx="7">
                  <c:v>9.2592592592592587E-2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13-4B19-96D5-0A9FAF513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67213952"/>
        <c:axId val="67248512"/>
        <c:axId val="0"/>
      </c:bar3DChart>
      <c:catAx>
        <c:axId val="6721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248512"/>
        <c:crosses val="autoZero"/>
        <c:auto val="1"/>
        <c:lblAlgn val="ctr"/>
        <c:lblOffset val="100"/>
        <c:noMultiLvlLbl val="0"/>
      </c:catAx>
      <c:valAx>
        <c:axId val="672485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72139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047626859142602E-2"/>
          <c:y val="0.88771325459317585"/>
          <c:w val="0.84605369641294836"/>
          <c:h val="5.77995659196446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ações_andamento!$D$64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A90-400D-8D04-D4EF6F1B0FE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ações_andamento!$E$64:$L$64</c:f>
              <c:numCache>
                <c:formatCode>0%</c:formatCode>
                <c:ptCount val="8"/>
                <c:pt idx="0">
                  <c:v>1</c:v>
                </c:pt>
                <c:pt idx="1">
                  <c:v>0.89743589743589747</c:v>
                </c:pt>
                <c:pt idx="2">
                  <c:v>0.76315789473684215</c:v>
                </c:pt>
                <c:pt idx="3">
                  <c:v>0.68292682926829273</c:v>
                </c:pt>
                <c:pt idx="4">
                  <c:v>0.66666666666666663</c:v>
                </c:pt>
                <c:pt idx="5">
                  <c:v>0.75</c:v>
                </c:pt>
                <c:pt idx="6">
                  <c:v>0.8666666666666667</c:v>
                </c:pt>
                <c:pt idx="7">
                  <c:v>0.87412587412587417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90-400D-8D04-D4EF6F1B0FE0}"/>
            </c:ext>
          </c:extLst>
        </c:ser>
        <c:ser>
          <c:idx val="3"/>
          <c:order val="1"/>
          <c:tx>
            <c:strRef>
              <c:f>ações_andamento!$D$63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8.5632730732635581E-2"/>
                  <c:y val="7.37179487179487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90-400D-8D04-D4EF6F1B0FE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ações_andamento!$E$63:$L$63</c:f>
              <c:numCache>
                <c:formatCode>0%</c:formatCode>
                <c:ptCount val="8"/>
                <c:pt idx="0">
                  <c:v>0</c:v>
                </c:pt>
                <c:pt idx="1">
                  <c:v>5.128205128205128E-2</c:v>
                </c:pt>
                <c:pt idx="2">
                  <c:v>0.13157894736842105</c:v>
                </c:pt>
                <c:pt idx="3">
                  <c:v>0.14634146341463414</c:v>
                </c:pt>
                <c:pt idx="4">
                  <c:v>0.16666666666666666</c:v>
                </c:pt>
                <c:pt idx="5">
                  <c:v>0.15</c:v>
                </c:pt>
                <c:pt idx="6">
                  <c:v>9.3333333333333338E-2</c:v>
                </c:pt>
                <c:pt idx="7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90-400D-8D04-D4EF6F1B0FE0}"/>
            </c:ext>
          </c:extLst>
        </c:ser>
        <c:ser>
          <c:idx val="5"/>
          <c:order val="2"/>
          <c:tx>
            <c:strRef>
              <c:f>ações_andamento!$D$65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90-400D-8D04-D4EF6F1B0F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ações_andamento!$E$62:$L$62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ações_andamento!$E$65:$L$65</c:f>
              <c:numCache>
                <c:formatCode>0%</c:formatCode>
                <c:ptCount val="8"/>
                <c:pt idx="0">
                  <c:v>0</c:v>
                </c:pt>
                <c:pt idx="1">
                  <c:v>5.128205128205128E-2</c:v>
                </c:pt>
                <c:pt idx="2">
                  <c:v>0.10526315789473684</c:v>
                </c:pt>
                <c:pt idx="3">
                  <c:v>0.17073170731707318</c:v>
                </c:pt>
                <c:pt idx="4">
                  <c:v>0.16666666666666666</c:v>
                </c:pt>
                <c:pt idx="5">
                  <c:v>0.1</c:v>
                </c:pt>
                <c:pt idx="6">
                  <c:v>0.04</c:v>
                </c:pt>
                <c:pt idx="7">
                  <c:v>4.8951048951048952E-2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90-400D-8D04-D4EF6F1B0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67299968"/>
        <c:axId val="67867008"/>
        <c:axId val="0"/>
      </c:bar3DChart>
      <c:catAx>
        <c:axId val="6729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867008"/>
        <c:crosses val="autoZero"/>
        <c:auto val="1"/>
        <c:lblAlgn val="ctr"/>
        <c:lblOffset val="100"/>
        <c:noMultiLvlLbl val="0"/>
      </c:catAx>
      <c:valAx>
        <c:axId val="678670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7299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835192475940517E-2"/>
          <c:y val="0.88449918102654124"/>
          <c:w val="0.90508147419072615"/>
          <c:h val="5.77995659196446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57165953115174"/>
          <c:y val="0.125"/>
          <c:w val="0.80510194305559712"/>
          <c:h val="0.64690843932969921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ações_aprovadas!$D$63</c:f>
              <c:strCache>
                <c:ptCount val="1"/>
                <c:pt idx="0">
                  <c:v> Docente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0AD-40DC-B20A-2FAC1BA98E7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ações_aprovadas!$E$63:$L$63</c:f>
              <c:numCache>
                <c:formatCode>0%</c:formatCode>
                <c:ptCount val="8"/>
                <c:pt idx="0">
                  <c:v>0.90909090909090906</c:v>
                </c:pt>
                <c:pt idx="1">
                  <c:v>0.86725663716814161</c:v>
                </c:pt>
                <c:pt idx="2">
                  <c:v>0.71523178807947019</c:v>
                </c:pt>
                <c:pt idx="3">
                  <c:v>0.77439024390243905</c:v>
                </c:pt>
                <c:pt idx="4">
                  <c:v>0.71657754010695185</c:v>
                </c:pt>
                <c:pt idx="5">
                  <c:v>0.77456647398843925</c:v>
                </c:pt>
                <c:pt idx="6">
                  <c:v>0.8192090395480226</c:v>
                </c:pt>
                <c:pt idx="7">
                  <c:v>0.82786885245901642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AD-40DC-B20A-2FAC1BA98E7E}"/>
            </c:ext>
          </c:extLst>
        </c:ser>
        <c:ser>
          <c:idx val="3"/>
          <c:order val="1"/>
          <c:tx>
            <c:strRef>
              <c:f>ações_aprovadas!$D$64</c:f>
              <c:strCache>
                <c:ptCount val="1"/>
                <c:pt idx="0">
                  <c:v> Discente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6.0658260869305963E-3"/>
                  <c:y val="9.615132243084998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AD-40DC-B20A-2FAC1BA98E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ações_aprovadas!$E$64:$L$64</c:f>
              <c:numCache>
                <c:formatCode>0%</c:formatCode>
                <c:ptCount val="8"/>
                <c:pt idx="0">
                  <c:v>9.0909090909090912E-2</c:v>
                </c:pt>
                <c:pt idx="1">
                  <c:v>4.4247787610619468E-2</c:v>
                </c:pt>
                <c:pt idx="2">
                  <c:v>0.15894039735099338</c:v>
                </c:pt>
                <c:pt idx="3">
                  <c:v>0.10365853658536585</c:v>
                </c:pt>
                <c:pt idx="4">
                  <c:v>0.19251336898395721</c:v>
                </c:pt>
                <c:pt idx="5">
                  <c:v>0.12716763005780346</c:v>
                </c:pt>
                <c:pt idx="6">
                  <c:v>0.12994350282485875</c:v>
                </c:pt>
                <c:pt idx="7">
                  <c:v>0.10655737704918032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AD-40DC-B20A-2FAC1BA98E7E}"/>
            </c:ext>
          </c:extLst>
        </c:ser>
        <c:ser>
          <c:idx val="5"/>
          <c:order val="2"/>
          <c:tx>
            <c:strRef>
              <c:f>ações_aprovadas!$D$65</c:f>
              <c:strCache>
                <c:ptCount val="1"/>
                <c:pt idx="0">
                  <c:v> Técnico Administrativo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1.901140684410629E-3"/>
                  <c:y val="-4.4871794871794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AD-40DC-B20A-2FAC1BA98E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ações_aprovadas!$E$62:$L$62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ações_aprovadas!$E$65:$L$65</c:f>
              <c:numCache>
                <c:formatCode>0%</c:formatCode>
                <c:ptCount val="8"/>
                <c:pt idx="0">
                  <c:v>0</c:v>
                </c:pt>
                <c:pt idx="1">
                  <c:v>8.8495575221238937E-2</c:v>
                </c:pt>
                <c:pt idx="2">
                  <c:v>0.12582781456953643</c:v>
                </c:pt>
                <c:pt idx="3">
                  <c:v>0.12195121951219512</c:v>
                </c:pt>
                <c:pt idx="4">
                  <c:v>9.0909090909090912E-2</c:v>
                </c:pt>
                <c:pt idx="5">
                  <c:v>9.8265895953757232E-2</c:v>
                </c:pt>
                <c:pt idx="6">
                  <c:v>5.0847457627118647E-2</c:v>
                </c:pt>
                <c:pt idx="7">
                  <c:v>6.5573770491803282E-2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0AD-40DC-B20A-2FAC1BA98E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67894656"/>
        <c:axId val="67896448"/>
        <c:axId val="0"/>
      </c:bar3DChart>
      <c:catAx>
        <c:axId val="6789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7896448"/>
        <c:crosses val="autoZero"/>
        <c:auto val="1"/>
        <c:lblAlgn val="ctr"/>
        <c:lblOffset val="100"/>
        <c:noMultiLvlLbl val="0"/>
      </c:catAx>
      <c:valAx>
        <c:axId val="678964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78946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068651574803149E-2"/>
          <c:y val="0.88771325459317585"/>
          <c:w val="0.90508147419072615"/>
          <c:h val="5.779956591964466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040A-4220-A8DA-B949E9A5FCD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040A-4220-A8DA-B949E9A5FCD6}"/>
              </c:ext>
            </c:extLst>
          </c:dPt>
          <c:dPt>
            <c:idx val="2"/>
            <c:bubble3D val="0"/>
            <c:spPr>
              <a:solidFill>
                <a:srgbClr val="336600"/>
              </a:solidFill>
            </c:spPr>
            <c:extLst>
              <c:ext xmlns:c16="http://schemas.microsoft.com/office/drawing/2014/chart" uri="{C3380CC4-5D6E-409C-BE32-E72D297353CC}">
                <c16:uniqueId val="{00000005-040A-4220-A8DA-B949E9A5FCD6}"/>
              </c:ext>
            </c:extLst>
          </c:dPt>
          <c:dLbls>
            <c:dLbl>
              <c:idx val="0"/>
              <c:layout>
                <c:manualLayout>
                  <c:x val="8.2428915135608044E-2"/>
                  <c:y val="-5.448709536307961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A-4220-A8DA-B949E9A5FCD6}"/>
                </c:ext>
              </c:extLst>
            </c:dLbl>
            <c:dLbl>
              <c:idx val="1"/>
              <c:layout>
                <c:manualLayout>
                  <c:x val="-6.6953025102631403E-2"/>
                  <c:y val="1.003992851957335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0A-4220-A8DA-B949E9A5FCD6}"/>
                </c:ext>
              </c:extLst>
            </c:dLbl>
            <c:dLbl>
              <c:idx val="2"/>
              <c:layout>
                <c:manualLayout>
                  <c:x val="9.1454673934988892E-2"/>
                  <c:y val="-4.849863181995866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A-4220-A8DA-B949E9A5FCD6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ações_execução!$D$63:$D$65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ações_execução!$L$52:$L$54</c:f>
              <c:numCache>
                <c:formatCode>General</c:formatCode>
                <c:ptCount val="3"/>
                <c:pt idx="0">
                  <c:v>165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0A-4220-A8DA-B949E9A5F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ações_andamento!$D$14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ações_concluídas!$E$13:$L$13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ações_andamento!$E$14:$L$14</c:f>
              <c:numCache>
                <c:formatCode>General</c:formatCode>
                <c:ptCount val="8"/>
                <c:pt idx="0">
                  <c:v>6</c:v>
                </c:pt>
                <c:pt idx="1">
                  <c:v>39</c:v>
                </c:pt>
                <c:pt idx="2">
                  <c:v>38</c:v>
                </c:pt>
                <c:pt idx="3">
                  <c:v>41</c:v>
                </c:pt>
                <c:pt idx="4">
                  <c:v>42</c:v>
                </c:pt>
                <c:pt idx="5">
                  <c:v>60</c:v>
                </c:pt>
                <c:pt idx="6">
                  <c:v>75</c:v>
                </c:pt>
                <c:pt idx="7">
                  <c:v>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91-433E-A2F0-11FE9B0DD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04000"/>
        <c:axId val="7105536"/>
      </c:lineChart>
      <c:catAx>
        <c:axId val="710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105536"/>
        <c:crosses val="autoZero"/>
        <c:auto val="1"/>
        <c:lblAlgn val="ctr"/>
        <c:lblOffset val="100"/>
        <c:noMultiLvlLbl val="0"/>
      </c:catAx>
      <c:valAx>
        <c:axId val="7105536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04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4633-4EB7-8DC6-3C6F9620929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4633-4EB7-8DC6-3C6F96209294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4633-4EB7-8DC6-3C6F96209294}"/>
              </c:ext>
            </c:extLst>
          </c:dPt>
          <c:dLbls>
            <c:dLbl>
              <c:idx val="0"/>
              <c:layout>
                <c:manualLayout>
                  <c:x val="1.1960838063430668E-2"/>
                  <c:y val="9.44488188976378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33-4EB7-8DC6-3C6F96209294}"/>
                </c:ext>
              </c:extLst>
            </c:dLbl>
            <c:dLbl>
              <c:idx val="1"/>
              <c:layout>
                <c:manualLayout>
                  <c:x val="2.5218449256342958E-2"/>
                  <c:y val="-0.1115388197468774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33-4EB7-8DC6-3C6F96209294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33-4EB7-8DC6-3C6F96209294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ações_concluídas!$D$63:$D$65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ações_concluídas!$L$52:$L$54</c:f>
              <c:numCache>
                <c:formatCode>General</c:formatCode>
                <c:ptCount val="3"/>
                <c:pt idx="0">
                  <c:v>40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33-4EB7-8DC6-3C6F96209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CE7C-455E-AEC1-6BCBBDA0C5B7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3-CE7C-455E-AEC1-6BCBBDA0C5B7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CE7C-455E-AEC1-6BCBBDA0C5B7}"/>
              </c:ext>
            </c:extLst>
          </c:dPt>
          <c:dLbls>
            <c:dLbl>
              <c:idx val="0"/>
              <c:layout>
                <c:manualLayout>
                  <c:x val="8.2428915135608044E-2"/>
                  <c:y val="-5.448709536307961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7C-455E-AEC1-6BCBBDA0C5B7}"/>
                </c:ext>
              </c:extLst>
            </c:dLbl>
            <c:dLbl>
              <c:idx val="1"/>
              <c:layout>
                <c:manualLayout>
                  <c:x val="3.7747812773403326E-2"/>
                  <c:y val="7.741615631379411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7C-455E-AEC1-6BCBBDA0C5B7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7C-455E-AEC1-6BCBBDA0C5B7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ações_andamento!$D$63:$D$65</c:f>
              <c:strCache>
                <c:ptCount val="3"/>
                <c:pt idx="0">
                  <c:v> Discente</c:v>
                </c:pt>
                <c:pt idx="1">
                  <c:v> Docente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ações_andamento!$L$52:$L$54</c:f>
              <c:numCache>
                <c:formatCode>General</c:formatCode>
                <c:ptCount val="3"/>
                <c:pt idx="0">
                  <c:v>11</c:v>
                </c:pt>
                <c:pt idx="1">
                  <c:v>125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7C-455E-AEC1-6BCBBDA0C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C00"/>
              </a:solidFill>
            </c:spPr>
            <c:extLst>
              <c:ext xmlns:c16="http://schemas.microsoft.com/office/drawing/2014/chart" uri="{C3380CC4-5D6E-409C-BE32-E72D297353CC}">
                <c16:uniqueId val="{00000001-92BD-4F78-B19A-D32748109BE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92BD-4F78-B19A-D32748109BED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</c:spPr>
            <c:extLst>
              <c:ext xmlns:c16="http://schemas.microsoft.com/office/drawing/2014/chart" uri="{C3380CC4-5D6E-409C-BE32-E72D297353CC}">
                <c16:uniqueId val="{00000005-92BD-4F78-B19A-D32748109BED}"/>
              </c:ext>
            </c:extLst>
          </c:dPt>
          <c:dLbls>
            <c:dLbl>
              <c:idx val="0"/>
              <c:layout>
                <c:manualLayout>
                  <c:x val="2.9196918751304601E-2"/>
                  <c:y val="5.189590662869268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2BD-4F78-B19A-D32748109BED}"/>
                </c:ext>
              </c:extLst>
            </c:dLbl>
            <c:dLbl>
              <c:idx val="1"/>
              <c:layout>
                <c:manualLayout>
                  <c:x val="-4.5293919907317758E-2"/>
                  <c:y val="-4.315156084212877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2BD-4F78-B19A-D32748109BED}"/>
                </c:ext>
              </c:extLst>
            </c:dLbl>
            <c:dLbl>
              <c:idx val="2"/>
              <c:layout>
                <c:manualLayout>
                  <c:x val="-2.3929899387576552E-2"/>
                  <c:y val="-3.431430446194225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BD-4F78-B19A-D32748109BED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ações_aprovadas!$D$63:$D$65</c:f>
              <c:strCache>
                <c:ptCount val="3"/>
                <c:pt idx="0">
                  <c:v> Docente</c:v>
                </c:pt>
                <c:pt idx="1">
                  <c:v> Discente</c:v>
                </c:pt>
                <c:pt idx="2">
                  <c:v> Técnico Administrativo</c:v>
                </c:pt>
              </c:strCache>
            </c:strRef>
          </c:cat>
          <c:val>
            <c:numRef>
              <c:f>ações_aprovadas!$L$52:$L$54</c:f>
              <c:numCache>
                <c:formatCode>General</c:formatCode>
                <c:ptCount val="3"/>
                <c:pt idx="0">
                  <c:v>101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BD-4F78-B19A-D32748109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31"/>
          <c:y val="2.0423228346456694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ações_execução!$D$91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B4F-45B2-B6C7-EC8D0B188765}"/>
              </c:ext>
            </c:extLst>
          </c:dPt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ações_execução!$E$91:$L$91</c:f>
              <c:numCache>
                <c:formatCode>0%</c:formatCode>
                <c:ptCount val="8"/>
                <c:pt idx="0">
                  <c:v>0.18181818181818182</c:v>
                </c:pt>
                <c:pt idx="1">
                  <c:v>1.680672268907563E-2</c:v>
                </c:pt>
                <c:pt idx="2">
                  <c:v>2.1052631578947368E-2</c:v>
                </c:pt>
                <c:pt idx="3">
                  <c:v>1.4851485148514851E-2</c:v>
                </c:pt>
                <c:pt idx="4">
                  <c:v>2.6315789473684209E-2</c:v>
                </c:pt>
                <c:pt idx="5">
                  <c:v>1.3953488372093023E-2</c:v>
                </c:pt>
                <c:pt idx="6">
                  <c:v>2.1097046413502109E-2</c:v>
                </c:pt>
                <c:pt idx="7">
                  <c:v>1.5228426395939087E-2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4F-45B2-B6C7-EC8D0B188765}"/>
            </c:ext>
          </c:extLst>
        </c:ser>
        <c:ser>
          <c:idx val="5"/>
          <c:order val="1"/>
          <c:tx>
            <c:strRef>
              <c:f>ações_execução!$D$92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ações_execução!$E$92:$L$92</c:f>
              <c:numCache>
                <c:formatCode>0%</c:formatCode>
                <c:ptCount val="8"/>
                <c:pt idx="0">
                  <c:v>0</c:v>
                </c:pt>
                <c:pt idx="1">
                  <c:v>8.4033613445378158E-2</c:v>
                </c:pt>
                <c:pt idx="2">
                  <c:v>0.12105263157894737</c:v>
                </c:pt>
                <c:pt idx="3">
                  <c:v>0.10891089108910891</c:v>
                </c:pt>
                <c:pt idx="4">
                  <c:v>9.2105263157894732E-2</c:v>
                </c:pt>
                <c:pt idx="5">
                  <c:v>0.10232558139534884</c:v>
                </c:pt>
                <c:pt idx="6">
                  <c:v>0.10970464135021098</c:v>
                </c:pt>
                <c:pt idx="7">
                  <c:v>0.116751269035533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4F-45B2-B6C7-EC8D0B188765}"/>
            </c:ext>
          </c:extLst>
        </c:ser>
        <c:ser>
          <c:idx val="0"/>
          <c:order val="2"/>
          <c:tx>
            <c:strRef>
              <c:f>ações_execução!$D$93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ações_execução!$E$93:$L$93</c:f>
              <c:numCache>
                <c:formatCode>0%</c:formatCode>
                <c:ptCount val="8"/>
                <c:pt idx="0">
                  <c:v>0.18181818181818182</c:v>
                </c:pt>
                <c:pt idx="1">
                  <c:v>9.2436974789915971E-2</c:v>
                </c:pt>
                <c:pt idx="2">
                  <c:v>3.6842105263157891E-2</c:v>
                </c:pt>
                <c:pt idx="3">
                  <c:v>4.4554455445544552E-2</c:v>
                </c:pt>
                <c:pt idx="4">
                  <c:v>5.701754385964912E-2</c:v>
                </c:pt>
                <c:pt idx="5">
                  <c:v>3.7209302325581395E-2</c:v>
                </c:pt>
                <c:pt idx="6">
                  <c:v>3.3755274261603373E-2</c:v>
                </c:pt>
                <c:pt idx="7">
                  <c:v>4.060913705583756E-2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4F-45B2-B6C7-EC8D0B188765}"/>
            </c:ext>
          </c:extLst>
        </c:ser>
        <c:ser>
          <c:idx val="1"/>
          <c:order val="3"/>
          <c:tx>
            <c:strRef>
              <c:f>ações_execução!$D$94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ações_execução!$E$94:$L$94</c:f>
              <c:numCache>
                <c:formatCode>0%</c:formatCode>
                <c:ptCount val="8"/>
                <c:pt idx="0">
                  <c:v>0.27272727272727271</c:v>
                </c:pt>
                <c:pt idx="1">
                  <c:v>0.47899159663865548</c:v>
                </c:pt>
                <c:pt idx="2">
                  <c:v>0.39473684210526316</c:v>
                </c:pt>
                <c:pt idx="3">
                  <c:v>0.3910891089108911</c:v>
                </c:pt>
                <c:pt idx="4">
                  <c:v>0.36842105263157893</c:v>
                </c:pt>
                <c:pt idx="5">
                  <c:v>0.34418604651162793</c:v>
                </c:pt>
                <c:pt idx="6">
                  <c:v>0.28270042194092826</c:v>
                </c:pt>
                <c:pt idx="7">
                  <c:v>0.25380710659898476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4F-45B2-B6C7-EC8D0B188765}"/>
            </c:ext>
          </c:extLst>
        </c:ser>
        <c:ser>
          <c:idx val="2"/>
          <c:order val="4"/>
          <c:tx>
            <c:strRef>
              <c:f>ações_execução!$D$95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ações_execução!$E$95:$L$95</c:f>
              <c:numCache>
                <c:formatCode>0%</c:formatCode>
                <c:ptCount val="8"/>
                <c:pt idx="0">
                  <c:v>9.0909090909090912E-2</c:v>
                </c:pt>
                <c:pt idx="1">
                  <c:v>6.7226890756302518E-2</c:v>
                </c:pt>
                <c:pt idx="2">
                  <c:v>6.3157894736842107E-2</c:v>
                </c:pt>
                <c:pt idx="3">
                  <c:v>5.4455445544554455E-2</c:v>
                </c:pt>
                <c:pt idx="4">
                  <c:v>0.11842105263157894</c:v>
                </c:pt>
                <c:pt idx="5">
                  <c:v>0.10232558139534884</c:v>
                </c:pt>
                <c:pt idx="6">
                  <c:v>7.5949367088607597E-2</c:v>
                </c:pt>
                <c:pt idx="7">
                  <c:v>8.1218274111675121E-2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4F-45B2-B6C7-EC8D0B188765}"/>
            </c:ext>
          </c:extLst>
        </c:ser>
        <c:ser>
          <c:idx val="6"/>
          <c:order val="5"/>
          <c:tx>
            <c:strRef>
              <c:f>ações_execução!$D$96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ações_execução!$E$96:$L$96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1.3157894736842105E-2</c:v>
                </c:pt>
                <c:pt idx="5">
                  <c:v>1.3953488372093023E-2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4F-45B2-B6C7-EC8D0B188765}"/>
            </c:ext>
          </c:extLst>
        </c:ser>
        <c:ser>
          <c:idx val="7"/>
          <c:order val="6"/>
          <c:tx>
            <c:strRef>
              <c:f>ações_execução!$D$97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ações_execução!$E$97:$L$97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0.12605042016806722</c:v>
                </c:pt>
                <c:pt idx="2">
                  <c:v>0.21578947368421053</c:v>
                </c:pt>
                <c:pt idx="3">
                  <c:v>0.21782178217821782</c:v>
                </c:pt>
                <c:pt idx="4">
                  <c:v>0.17982456140350878</c:v>
                </c:pt>
                <c:pt idx="5">
                  <c:v>0.22325581395348837</c:v>
                </c:pt>
                <c:pt idx="6">
                  <c:v>0.23628691983122363</c:v>
                </c:pt>
                <c:pt idx="7">
                  <c:v>0.26395939086294418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4F-45B2-B6C7-EC8D0B188765}"/>
            </c:ext>
          </c:extLst>
        </c:ser>
        <c:ser>
          <c:idx val="8"/>
          <c:order val="7"/>
          <c:tx>
            <c:strRef>
              <c:f>ações_execução!$D$98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ações_execução!$E$98:$L$98</c:f>
              <c:numCache>
                <c:formatCode>0%</c:formatCode>
                <c:ptCount val="8"/>
                <c:pt idx="0">
                  <c:v>9.0909090909090912E-2</c:v>
                </c:pt>
                <c:pt idx="1">
                  <c:v>0.12605042016806722</c:v>
                </c:pt>
                <c:pt idx="2">
                  <c:v>0.13157894736842105</c:v>
                </c:pt>
                <c:pt idx="3">
                  <c:v>0.15346534653465346</c:v>
                </c:pt>
                <c:pt idx="4">
                  <c:v>0.12280701754385964</c:v>
                </c:pt>
                <c:pt idx="5">
                  <c:v>0.15813953488372093</c:v>
                </c:pt>
                <c:pt idx="6">
                  <c:v>0.21940928270042195</c:v>
                </c:pt>
                <c:pt idx="7">
                  <c:v>0.20812182741116753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4F-45B2-B6C7-EC8D0B188765}"/>
            </c:ext>
          </c:extLst>
        </c:ser>
        <c:ser>
          <c:idx val="9"/>
          <c:order val="8"/>
          <c:tx>
            <c:strRef>
              <c:f>ações_execução!$D$99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ações_execução!$E$90:$L$90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ações_execução!$E$99:$L$99</c:f>
              <c:numCache>
                <c:formatCode>0%</c:formatCode>
                <c:ptCount val="8"/>
                <c:pt idx="0">
                  <c:v>0</c:v>
                </c:pt>
                <c:pt idx="1">
                  <c:v>8.4033613445378148E-3</c:v>
                </c:pt>
                <c:pt idx="2">
                  <c:v>1.5789473684210527E-2</c:v>
                </c:pt>
                <c:pt idx="3">
                  <c:v>1.4851485148514851E-2</c:v>
                </c:pt>
                <c:pt idx="4">
                  <c:v>2.1929824561403508E-2</c:v>
                </c:pt>
                <c:pt idx="5">
                  <c:v>4.6511627906976744E-3</c:v>
                </c:pt>
                <c:pt idx="6">
                  <c:v>2.1097046413502109E-2</c:v>
                </c:pt>
                <c:pt idx="7">
                  <c:v>2.030456852791878E-2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B4F-45B2-B6C7-EC8D0B1887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77618560"/>
        <c:axId val="77636736"/>
        <c:axId val="0"/>
      </c:bar3DChart>
      <c:catAx>
        <c:axId val="7761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7636736"/>
        <c:crosses val="autoZero"/>
        <c:auto val="1"/>
        <c:lblAlgn val="ctr"/>
        <c:lblOffset val="100"/>
        <c:noMultiLvlLbl val="0"/>
      </c:catAx>
      <c:valAx>
        <c:axId val="776367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7618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31"/>
          <c:y val="2.0423228346456694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ações_concluídas!$D$91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A65-4E69-A588-4E6407E28E88}"/>
              </c:ext>
            </c:extLst>
          </c:dPt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ações_concluídas!$E$91:$L$91</c:f>
              <c:numCache>
                <c:formatCode>0%</c:formatCode>
                <c:ptCount val="8"/>
                <c:pt idx="0">
                  <c:v>0.2</c:v>
                </c:pt>
                <c:pt idx="1">
                  <c:v>1.2500000000000001E-2</c:v>
                </c:pt>
                <c:pt idx="2">
                  <c:v>2.6315789473684209E-2</c:v>
                </c:pt>
                <c:pt idx="3">
                  <c:v>1.8633540372670808E-2</c:v>
                </c:pt>
                <c:pt idx="4">
                  <c:v>3.2258064516129031E-2</c:v>
                </c:pt>
                <c:pt idx="5">
                  <c:v>1.935483870967742E-2</c:v>
                </c:pt>
                <c:pt idx="6">
                  <c:v>1.8518518518518517E-2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65-4E69-A588-4E6407E28E88}"/>
            </c:ext>
          </c:extLst>
        </c:ser>
        <c:ser>
          <c:idx val="5"/>
          <c:order val="1"/>
          <c:tx>
            <c:strRef>
              <c:f>ações_concluídas!$D$92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ações_concluídas!$E$92:$L$92</c:f>
              <c:numCache>
                <c:formatCode>0%</c:formatCode>
                <c:ptCount val="8"/>
                <c:pt idx="0">
                  <c:v>0</c:v>
                </c:pt>
                <c:pt idx="1">
                  <c:v>0.1</c:v>
                </c:pt>
                <c:pt idx="2">
                  <c:v>0.125</c:v>
                </c:pt>
                <c:pt idx="3">
                  <c:v>0.12422360248447205</c:v>
                </c:pt>
                <c:pt idx="4">
                  <c:v>8.6021505376344093E-2</c:v>
                </c:pt>
                <c:pt idx="5">
                  <c:v>8.387096774193549E-2</c:v>
                </c:pt>
                <c:pt idx="6">
                  <c:v>0.12345679012345678</c:v>
                </c:pt>
                <c:pt idx="7">
                  <c:v>0.18518518518518517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65-4E69-A588-4E6407E28E88}"/>
            </c:ext>
          </c:extLst>
        </c:ser>
        <c:ser>
          <c:idx val="0"/>
          <c:order val="2"/>
          <c:tx>
            <c:strRef>
              <c:f>ações_concluídas!$D$93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ações_concluídas!$E$93:$L$93</c:f>
              <c:numCache>
                <c:formatCode>0%</c:formatCode>
                <c:ptCount val="8"/>
                <c:pt idx="0">
                  <c:v>0.2</c:v>
                </c:pt>
                <c:pt idx="1">
                  <c:v>0.125</c:v>
                </c:pt>
                <c:pt idx="2">
                  <c:v>4.6052631578947366E-2</c:v>
                </c:pt>
                <c:pt idx="3">
                  <c:v>5.5900621118012424E-2</c:v>
                </c:pt>
                <c:pt idx="4">
                  <c:v>5.9139784946236562E-2</c:v>
                </c:pt>
                <c:pt idx="5">
                  <c:v>3.870967741935484E-2</c:v>
                </c:pt>
                <c:pt idx="6">
                  <c:v>3.0864197530864196E-2</c:v>
                </c:pt>
                <c:pt idx="7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65-4E69-A588-4E6407E28E88}"/>
            </c:ext>
          </c:extLst>
        </c:ser>
        <c:ser>
          <c:idx val="1"/>
          <c:order val="3"/>
          <c:tx>
            <c:strRef>
              <c:f>ações_concluídas!$D$94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ações_concluídas!$E$94:$L$94</c:f>
              <c:numCache>
                <c:formatCode>0%</c:formatCode>
                <c:ptCount val="8"/>
                <c:pt idx="0">
                  <c:v>0.2</c:v>
                </c:pt>
                <c:pt idx="1">
                  <c:v>0.51249999999999996</c:v>
                </c:pt>
                <c:pt idx="2">
                  <c:v>0.42763157894736842</c:v>
                </c:pt>
                <c:pt idx="3">
                  <c:v>0.37267080745341613</c:v>
                </c:pt>
                <c:pt idx="4">
                  <c:v>0.38709677419354838</c:v>
                </c:pt>
                <c:pt idx="5">
                  <c:v>0.35483870967741937</c:v>
                </c:pt>
                <c:pt idx="6">
                  <c:v>0.32098765432098764</c:v>
                </c:pt>
                <c:pt idx="7">
                  <c:v>0.40740740740740738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65-4E69-A588-4E6407E28E88}"/>
            </c:ext>
          </c:extLst>
        </c:ser>
        <c:ser>
          <c:idx val="2"/>
          <c:order val="4"/>
          <c:tx>
            <c:strRef>
              <c:f>ações_concluídas!$D$95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ações_concluídas!$E$95:$L$95</c:f>
              <c:numCache>
                <c:formatCode>0%</c:formatCode>
                <c:ptCount val="8"/>
                <c:pt idx="0">
                  <c:v>0</c:v>
                </c:pt>
                <c:pt idx="1">
                  <c:v>3.7499999999999999E-2</c:v>
                </c:pt>
                <c:pt idx="2">
                  <c:v>5.921052631578947E-2</c:v>
                </c:pt>
                <c:pt idx="3">
                  <c:v>4.3478260869565216E-2</c:v>
                </c:pt>
                <c:pt idx="4">
                  <c:v>0.12903225806451613</c:v>
                </c:pt>
                <c:pt idx="5">
                  <c:v>0.12258064516129032</c:v>
                </c:pt>
                <c:pt idx="6">
                  <c:v>8.0246913580246909E-2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65-4E69-A588-4E6407E28E88}"/>
            </c:ext>
          </c:extLst>
        </c:ser>
        <c:ser>
          <c:idx val="6"/>
          <c:order val="5"/>
          <c:tx>
            <c:strRef>
              <c:f>ações_concluídas!$D$96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ações_concluídas!$E$96:$L$96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1.935483870967742E-2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65-4E69-A588-4E6407E28E88}"/>
            </c:ext>
          </c:extLst>
        </c:ser>
        <c:ser>
          <c:idx val="7"/>
          <c:order val="6"/>
          <c:tx>
            <c:strRef>
              <c:f>ações_concluídas!$D$97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ações_concluídas!$E$97:$L$97</c:f>
              <c:numCache>
                <c:formatCode>0%</c:formatCode>
                <c:ptCount val="8"/>
                <c:pt idx="0">
                  <c:v>0.2</c:v>
                </c:pt>
                <c:pt idx="1">
                  <c:v>0.1125</c:v>
                </c:pt>
                <c:pt idx="2">
                  <c:v>0.19736842105263158</c:v>
                </c:pt>
                <c:pt idx="3">
                  <c:v>0.22981366459627328</c:v>
                </c:pt>
                <c:pt idx="4">
                  <c:v>0.17741935483870969</c:v>
                </c:pt>
                <c:pt idx="5">
                  <c:v>0.2</c:v>
                </c:pt>
                <c:pt idx="6">
                  <c:v>0.20370370370370369</c:v>
                </c:pt>
                <c:pt idx="7">
                  <c:v>0.20370370370370369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65-4E69-A588-4E6407E28E88}"/>
            </c:ext>
          </c:extLst>
        </c:ser>
        <c:ser>
          <c:idx val="8"/>
          <c:order val="7"/>
          <c:tx>
            <c:strRef>
              <c:f>ações_concluídas!$D$98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ações_concluídas!$E$98:$L$98</c:f>
              <c:numCache>
                <c:formatCode>0%</c:formatCode>
                <c:ptCount val="8"/>
                <c:pt idx="0">
                  <c:v>0.2</c:v>
                </c:pt>
                <c:pt idx="1">
                  <c:v>8.7499999999999994E-2</c:v>
                </c:pt>
                <c:pt idx="2">
                  <c:v>0.10526315789473684</c:v>
                </c:pt>
                <c:pt idx="3">
                  <c:v>0.13664596273291926</c:v>
                </c:pt>
                <c:pt idx="4">
                  <c:v>0.10215053763440861</c:v>
                </c:pt>
                <c:pt idx="5">
                  <c:v>0.15483870967741936</c:v>
                </c:pt>
                <c:pt idx="6">
                  <c:v>0.20987654320987653</c:v>
                </c:pt>
                <c:pt idx="7">
                  <c:v>9.2592592592592587E-2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65-4E69-A588-4E6407E28E88}"/>
            </c:ext>
          </c:extLst>
        </c:ser>
        <c:ser>
          <c:idx val="9"/>
          <c:order val="8"/>
          <c:tx>
            <c:strRef>
              <c:f>ações_concluídas!$D$99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ações_concluídas!$E$90:$L$90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ações_concluídas!$E$99:$L$99</c:f>
              <c:numCache>
                <c:formatCode>0%</c:formatCode>
                <c:ptCount val="8"/>
                <c:pt idx="0">
                  <c:v>0</c:v>
                </c:pt>
                <c:pt idx="1">
                  <c:v>1.2500000000000001E-2</c:v>
                </c:pt>
                <c:pt idx="2">
                  <c:v>1.3157894736842105E-2</c:v>
                </c:pt>
                <c:pt idx="3">
                  <c:v>1.8633540372670808E-2</c:v>
                </c:pt>
                <c:pt idx="4">
                  <c:v>2.6881720430107527E-2</c:v>
                </c:pt>
                <c:pt idx="5">
                  <c:v>6.4516129032258064E-3</c:v>
                </c:pt>
                <c:pt idx="6">
                  <c:v>1.2345679012345678E-2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A65-4E69-A588-4E6407E28E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77705984"/>
        <c:axId val="77707520"/>
        <c:axId val="0"/>
      </c:bar3DChart>
      <c:catAx>
        <c:axId val="7770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7707520"/>
        <c:crosses val="autoZero"/>
        <c:auto val="1"/>
        <c:lblAlgn val="ctr"/>
        <c:lblOffset val="100"/>
        <c:noMultiLvlLbl val="0"/>
      </c:catAx>
      <c:valAx>
        <c:axId val="77707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7705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82365665830231"/>
          <c:y val="2.0423228346456694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ações_andamento!$D$91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526-450E-85A2-CBE9A47CD67E}"/>
              </c:ext>
            </c:extLst>
          </c:dPt>
          <c:val>
            <c:numRef>
              <c:f>ações_andamento!$E$91:$L$91</c:f>
              <c:numCache>
                <c:formatCode>0%</c:formatCode>
                <c:ptCount val="8"/>
                <c:pt idx="0">
                  <c:v>0.16666666666666666</c:v>
                </c:pt>
                <c:pt idx="1">
                  <c:v>2.564102564102564E-2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2.6666666666666668E-2</c:v>
                </c:pt>
                <c:pt idx="7">
                  <c:v>1.3986013986013986E-2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6-450E-85A2-CBE9A47CD67E}"/>
            </c:ext>
          </c:extLst>
        </c:ser>
        <c:ser>
          <c:idx val="5"/>
          <c:order val="1"/>
          <c:tx>
            <c:strRef>
              <c:f>ações_andamento!$D$92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val>
            <c:numRef>
              <c:f>ações_andamento!$E$92:$L$92</c:f>
              <c:numCache>
                <c:formatCode>0%</c:formatCode>
                <c:ptCount val="8"/>
                <c:pt idx="0">
                  <c:v>0</c:v>
                </c:pt>
                <c:pt idx="1">
                  <c:v>5.128205128205128E-2</c:v>
                </c:pt>
                <c:pt idx="2">
                  <c:v>0.10526315789473684</c:v>
                </c:pt>
                <c:pt idx="3">
                  <c:v>4.878048780487805E-2</c:v>
                </c:pt>
                <c:pt idx="4">
                  <c:v>0.11904761904761904</c:v>
                </c:pt>
                <c:pt idx="5">
                  <c:v>0.15</c:v>
                </c:pt>
                <c:pt idx="6">
                  <c:v>0.08</c:v>
                </c:pt>
                <c:pt idx="7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26-450E-85A2-CBE9A47CD67E}"/>
            </c:ext>
          </c:extLst>
        </c:ser>
        <c:ser>
          <c:idx val="0"/>
          <c:order val="2"/>
          <c:tx>
            <c:strRef>
              <c:f>ações_andamento!$D$93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val>
            <c:numRef>
              <c:f>ações_andamento!$E$93:$L$93</c:f>
              <c:numCache>
                <c:formatCode>0%</c:formatCode>
                <c:ptCount val="8"/>
                <c:pt idx="0">
                  <c:v>0.16666666666666666</c:v>
                </c:pt>
                <c:pt idx="1">
                  <c:v>2.564102564102564E-2</c:v>
                </c:pt>
                <c:pt idx="2">
                  <c:v>0</c:v>
                </c:pt>
                <c:pt idx="3">
                  <c:v>0</c:v>
                </c:pt>
                <c:pt idx="4">
                  <c:v>4.7619047619047616E-2</c:v>
                </c:pt>
                <c:pt idx="5">
                  <c:v>3.3333333333333333E-2</c:v>
                </c:pt>
                <c:pt idx="6">
                  <c:v>0.04</c:v>
                </c:pt>
                <c:pt idx="7">
                  <c:v>3.4965034965034968E-2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6-450E-85A2-CBE9A47CD67E}"/>
            </c:ext>
          </c:extLst>
        </c:ser>
        <c:ser>
          <c:idx val="1"/>
          <c:order val="3"/>
          <c:tx>
            <c:strRef>
              <c:f>ações_andamento!$D$94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val>
            <c:numRef>
              <c:f>ações_andamento!$E$94:$L$94</c:f>
              <c:numCache>
                <c:formatCode>0%</c:formatCode>
                <c:ptCount val="8"/>
                <c:pt idx="0">
                  <c:v>0.33333333333333331</c:v>
                </c:pt>
                <c:pt idx="1">
                  <c:v>0.41025641025641024</c:v>
                </c:pt>
                <c:pt idx="2">
                  <c:v>0.26315789473684209</c:v>
                </c:pt>
                <c:pt idx="3">
                  <c:v>0.46341463414634149</c:v>
                </c:pt>
                <c:pt idx="4">
                  <c:v>0.2857142857142857</c:v>
                </c:pt>
                <c:pt idx="5">
                  <c:v>0.31666666666666665</c:v>
                </c:pt>
                <c:pt idx="6">
                  <c:v>0.2</c:v>
                </c:pt>
                <c:pt idx="7">
                  <c:v>0.19580419580419581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6-450E-85A2-CBE9A47CD67E}"/>
            </c:ext>
          </c:extLst>
        </c:ser>
        <c:ser>
          <c:idx val="2"/>
          <c:order val="4"/>
          <c:tx>
            <c:strRef>
              <c:f>ações_andamento!$D$95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val>
            <c:numRef>
              <c:f>ações_andamento!$E$95:$L$95</c:f>
              <c:numCache>
                <c:formatCode>0%</c:formatCode>
                <c:ptCount val="8"/>
                <c:pt idx="0">
                  <c:v>0.16666666666666666</c:v>
                </c:pt>
                <c:pt idx="1">
                  <c:v>0.12820512820512819</c:v>
                </c:pt>
                <c:pt idx="2">
                  <c:v>7.8947368421052627E-2</c:v>
                </c:pt>
                <c:pt idx="3">
                  <c:v>9.7560975609756101E-2</c:v>
                </c:pt>
                <c:pt idx="4">
                  <c:v>7.1428571428571425E-2</c:v>
                </c:pt>
                <c:pt idx="5">
                  <c:v>0.05</c:v>
                </c:pt>
                <c:pt idx="6">
                  <c:v>6.6666666666666666E-2</c:v>
                </c:pt>
                <c:pt idx="7">
                  <c:v>0.1048951048951049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26-450E-85A2-CBE9A47CD67E}"/>
            </c:ext>
          </c:extLst>
        </c:ser>
        <c:ser>
          <c:idx val="6"/>
          <c:order val="5"/>
          <c:tx>
            <c:strRef>
              <c:f>ações_andamento!$D$96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val>
            <c:numRef>
              <c:f>ações_andamento!$E$96:$L$96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7.1428571428571425E-2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26-450E-85A2-CBE9A47CD67E}"/>
            </c:ext>
          </c:extLst>
        </c:ser>
        <c:ser>
          <c:idx val="7"/>
          <c:order val="6"/>
          <c:tx>
            <c:strRef>
              <c:f>ações_andamento!$D$97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val>
            <c:numRef>
              <c:f>ações_andamento!$E$97:$L$97</c:f>
              <c:numCache>
                <c:formatCode>0%</c:formatCode>
                <c:ptCount val="8"/>
                <c:pt idx="0">
                  <c:v>0.16666666666666666</c:v>
                </c:pt>
                <c:pt idx="1">
                  <c:v>0.15384615384615385</c:v>
                </c:pt>
                <c:pt idx="2">
                  <c:v>0.28947368421052633</c:v>
                </c:pt>
                <c:pt idx="3">
                  <c:v>0.17073170731707318</c:v>
                </c:pt>
                <c:pt idx="4">
                  <c:v>0.19047619047619047</c:v>
                </c:pt>
                <c:pt idx="5">
                  <c:v>0.28333333333333333</c:v>
                </c:pt>
                <c:pt idx="6">
                  <c:v>0.30666666666666664</c:v>
                </c:pt>
                <c:pt idx="7">
                  <c:v>0.28671328671328672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26-450E-85A2-CBE9A47CD67E}"/>
            </c:ext>
          </c:extLst>
        </c:ser>
        <c:ser>
          <c:idx val="8"/>
          <c:order val="7"/>
          <c:tx>
            <c:strRef>
              <c:f>ações_andamento!$D$98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val>
            <c:numRef>
              <c:f>ações_andamento!$E$98:$L$98</c:f>
              <c:numCache>
                <c:formatCode>0%</c:formatCode>
                <c:ptCount val="8"/>
                <c:pt idx="0">
                  <c:v>0</c:v>
                </c:pt>
                <c:pt idx="1">
                  <c:v>0.20512820512820512</c:v>
                </c:pt>
                <c:pt idx="2">
                  <c:v>0.23684210526315788</c:v>
                </c:pt>
                <c:pt idx="3">
                  <c:v>0.21951219512195122</c:v>
                </c:pt>
                <c:pt idx="4">
                  <c:v>0.21428571428571427</c:v>
                </c:pt>
                <c:pt idx="5">
                  <c:v>0.16666666666666666</c:v>
                </c:pt>
                <c:pt idx="6">
                  <c:v>0.24</c:v>
                </c:pt>
                <c:pt idx="7">
                  <c:v>0.25174825174825177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26-450E-85A2-CBE9A47CD67E}"/>
            </c:ext>
          </c:extLst>
        </c:ser>
        <c:ser>
          <c:idx val="9"/>
          <c:order val="8"/>
          <c:tx>
            <c:strRef>
              <c:f>ações_andamento!$D$99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val>
            <c:numRef>
              <c:f>ações_andamento!$E$99:$L$99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2.6315789473684209E-2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0.04</c:v>
                </c:pt>
                <c:pt idx="7">
                  <c:v>2.097902097902098E-2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526-450E-85A2-CBE9A47CD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79877248"/>
        <c:axId val="79878784"/>
        <c:axId val="0"/>
      </c:bar3DChart>
      <c:catAx>
        <c:axId val="798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878784"/>
        <c:crosses val="autoZero"/>
        <c:auto val="1"/>
        <c:lblAlgn val="ctr"/>
        <c:lblOffset val="100"/>
        <c:noMultiLvlLbl val="0"/>
      </c:catAx>
      <c:valAx>
        <c:axId val="798787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98772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80559037750994"/>
          <c:y val="6.2753258266485257E-3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ações_aprovadas!$D$91</c:f>
              <c:strCache>
                <c:ptCount val="1"/>
                <c:pt idx="0">
                  <c:v>Comunicação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926-4484-B5B2-C56B91991CB5}"/>
              </c:ext>
            </c:extLst>
          </c:dPt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ações_aprovadas!$E$91:$L$91</c:f>
              <c:numCache>
                <c:formatCode>0%</c:formatCode>
                <c:ptCount val="8"/>
                <c:pt idx="0">
                  <c:v>0.18181818181818182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1.8292682926829267E-2</c:v>
                </c:pt>
                <c:pt idx="4">
                  <c:v>3.2085561497326207E-2</c:v>
                </c:pt>
                <c:pt idx="5">
                  <c:v>1.7341040462427744E-2</c:v>
                </c:pt>
                <c:pt idx="6">
                  <c:v>2.8248587570621469E-2</c:v>
                </c:pt>
                <c:pt idx="7">
                  <c:v>8.1967213114754103E-3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26-4484-B5B2-C56B91991CB5}"/>
            </c:ext>
          </c:extLst>
        </c:ser>
        <c:ser>
          <c:idx val="5"/>
          <c:order val="1"/>
          <c:tx>
            <c:strRef>
              <c:f>ações_aprovadas!$D$92</c:f>
              <c:strCache>
                <c:ptCount val="1"/>
                <c:pt idx="0">
                  <c:v>Cultura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ações_aprovadas!$E$92:$L$92</c:f>
              <c:numCache>
                <c:formatCode>0%</c:formatCode>
                <c:ptCount val="8"/>
                <c:pt idx="0">
                  <c:v>0</c:v>
                </c:pt>
                <c:pt idx="1">
                  <c:v>8.8495575221238937E-2</c:v>
                </c:pt>
                <c:pt idx="2">
                  <c:v>0.13907284768211919</c:v>
                </c:pt>
                <c:pt idx="3">
                  <c:v>0.10975609756097561</c:v>
                </c:pt>
                <c:pt idx="4">
                  <c:v>0.10160427807486631</c:v>
                </c:pt>
                <c:pt idx="5">
                  <c:v>9.8265895953757232E-2</c:v>
                </c:pt>
                <c:pt idx="6">
                  <c:v>9.6045197740112997E-2</c:v>
                </c:pt>
                <c:pt idx="7">
                  <c:v>0.13114754098360656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26-4484-B5B2-C56B91991CB5}"/>
            </c:ext>
          </c:extLst>
        </c:ser>
        <c:ser>
          <c:idx val="0"/>
          <c:order val="2"/>
          <c:tx>
            <c:strRef>
              <c:f>ações_aprovadas!$D$93</c:f>
              <c:strCache>
                <c:ptCount val="1"/>
                <c:pt idx="0">
                  <c:v>Direitos Humanos e Justiça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ações_aprovadas!$E$93:$L$93</c:f>
              <c:numCache>
                <c:formatCode>0%</c:formatCode>
                <c:ptCount val="8"/>
                <c:pt idx="0">
                  <c:v>0.18181818181818182</c:v>
                </c:pt>
                <c:pt idx="1">
                  <c:v>8.8495575221238937E-2</c:v>
                </c:pt>
                <c:pt idx="2">
                  <c:v>3.9735099337748346E-2</c:v>
                </c:pt>
                <c:pt idx="3">
                  <c:v>5.4878048780487805E-2</c:v>
                </c:pt>
                <c:pt idx="4">
                  <c:v>6.9518716577540107E-2</c:v>
                </c:pt>
                <c:pt idx="5">
                  <c:v>3.4682080924855488E-2</c:v>
                </c:pt>
                <c:pt idx="6">
                  <c:v>3.3898305084745763E-2</c:v>
                </c:pt>
                <c:pt idx="7">
                  <c:v>4.0983606557377046E-2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26-4484-B5B2-C56B91991CB5}"/>
            </c:ext>
          </c:extLst>
        </c:ser>
        <c:ser>
          <c:idx val="1"/>
          <c:order val="3"/>
          <c:tx>
            <c:strRef>
              <c:f>ações_aprovadas!$D$94</c:f>
              <c:strCache>
                <c:ptCount val="1"/>
                <c:pt idx="0">
                  <c:v>Educação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ações_aprovadas!$E$94:$L$94</c:f>
              <c:numCache>
                <c:formatCode>0%</c:formatCode>
                <c:ptCount val="8"/>
                <c:pt idx="0">
                  <c:v>0.27272727272727271</c:v>
                </c:pt>
                <c:pt idx="1">
                  <c:v>0.48672566371681414</c:v>
                </c:pt>
                <c:pt idx="2">
                  <c:v>0.39072847682119205</c:v>
                </c:pt>
                <c:pt idx="3">
                  <c:v>0.42073170731707316</c:v>
                </c:pt>
                <c:pt idx="4">
                  <c:v>0.34759358288770054</c:v>
                </c:pt>
                <c:pt idx="5">
                  <c:v>0.3583815028901734</c:v>
                </c:pt>
                <c:pt idx="6">
                  <c:v>0.2711864406779661</c:v>
                </c:pt>
                <c:pt idx="7">
                  <c:v>0.28688524590163933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26-4484-B5B2-C56B91991CB5}"/>
            </c:ext>
          </c:extLst>
        </c:ser>
        <c:ser>
          <c:idx val="2"/>
          <c:order val="4"/>
          <c:tx>
            <c:strRef>
              <c:f>ações_aprovadas!$D$95</c:f>
              <c:strCache>
                <c:ptCount val="1"/>
                <c:pt idx="0">
                  <c:v>Meio ambiente</c:v>
                </c:pt>
              </c:strCache>
            </c:strRef>
          </c:tx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ações_aprovadas!$E$95:$L$95</c:f>
              <c:numCache>
                <c:formatCode>0%</c:formatCode>
                <c:ptCount val="8"/>
                <c:pt idx="0">
                  <c:v>9.0909090909090912E-2</c:v>
                </c:pt>
                <c:pt idx="1">
                  <c:v>6.1946902654867256E-2</c:v>
                </c:pt>
                <c:pt idx="2">
                  <c:v>4.6357615894039736E-2</c:v>
                </c:pt>
                <c:pt idx="3">
                  <c:v>4.878048780487805E-2</c:v>
                </c:pt>
                <c:pt idx="4">
                  <c:v>0.12299465240641712</c:v>
                </c:pt>
                <c:pt idx="5">
                  <c:v>0.10982658959537572</c:v>
                </c:pt>
                <c:pt idx="6">
                  <c:v>8.4745762711864403E-2</c:v>
                </c:pt>
                <c:pt idx="7">
                  <c:v>9.0163934426229511E-2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26-4484-B5B2-C56B91991CB5}"/>
            </c:ext>
          </c:extLst>
        </c:ser>
        <c:ser>
          <c:idx val="6"/>
          <c:order val="5"/>
          <c:tx>
            <c:strRef>
              <c:f>ações_aprovadas!$D$96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ações_aprovadas!$E$96:$L$96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1.6042780748663103E-2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26-4484-B5B2-C56B91991CB5}"/>
            </c:ext>
          </c:extLst>
        </c:ser>
        <c:ser>
          <c:idx val="7"/>
          <c:order val="6"/>
          <c:tx>
            <c:strRef>
              <c:f>ações_aprovadas!$D$97</c:f>
              <c:strCache>
                <c:ptCount val="1"/>
                <c:pt idx="0">
                  <c:v>Saúde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ações_aprovadas!$E$97:$L$97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0.12389380530973451</c:v>
                </c:pt>
                <c:pt idx="2">
                  <c:v>0.23178807947019867</c:v>
                </c:pt>
                <c:pt idx="3">
                  <c:v>0.20121951219512196</c:v>
                </c:pt>
                <c:pt idx="4">
                  <c:v>0.18181818181818182</c:v>
                </c:pt>
                <c:pt idx="5">
                  <c:v>0.23121387283236994</c:v>
                </c:pt>
                <c:pt idx="6">
                  <c:v>0.22033898305084745</c:v>
                </c:pt>
                <c:pt idx="7">
                  <c:v>0.23770491803278687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926-4484-B5B2-C56B91991CB5}"/>
            </c:ext>
          </c:extLst>
        </c:ser>
        <c:ser>
          <c:idx val="8"/>
          <c:order val="7"/>
          <c:tx>
            <c:strRef>
              <c:f>ações_aprovadas!$D$98</c:f>
              <c:strCache>
                <c:ptCount val="1"/>
                <c:pt idx="0">
                  <c:v>Tecnologia e Produção</c:v>
                </c:pt>
              </c:strCache>
            </c:strRef>
          </c:tx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ações_aprovadas!$E$98:$L$98</c:f>
              <c:numCache>
                <c:formatCode>0%</c:formatCode>
                <c:ptCount val="8"/>
                <c:pt idx="0">
                  <c:v>9.0909090909090912E-2</c:v>
                </c:pt>
                <c:pt idx="1">
                  <c:v>0.13274336283185842</c:v>
                </c:pt>
                <c:pt idx="2">
                  <c:v>0.11258278145695365</c:v>
                </c:pt>
                <c:pt idx="3">
                  <c:v>0.13414634146341464</c:v>
                </c:pt>
                <c:pt idx="4">
                  <c:v>0.10160427807486631</c:v>
                </c:pt>
                <c:pt idx="5">
                  <c:v>0.14450867052023122</c:v>
                </c:pt>
                <c:pt idx="6">
                  <c:v>0.23728813559322035</c:v>
                </c:pt>
                <c:pt idx="7">
                  <c:v>0.19672131147540983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26-4484-B5B2-C56B91991CB5}"/>
            </c:ext>
          </c:extLst>
        </c:ser>
        <c:ser>
          <c:idx val="9"/>
          <c:order val="8"/>
          <c:tx>
            <c:strRef>
              <c:f>ações_aprovadas!$D$99</c:f>
              <c:strCache>
                <c:ptCount val="1"/>
                <c:pt idx="0">
                  <c:v>Trabalho</c:v>
                </c:pt>
              </c:strCache>
            </c:strRef>
          </c:tx>
          <c:invertIfNegative val="0"/>
          <c:cat>
            <c:numRef>
              <c:f>ações_aprovadas!$E$90:$L$90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ações_aprovadas!$E$99:$L$99</c:f>
              <c:numCache>
                <c:formatCode>0%</c:formatCode>
                <c:ptCount val="8"/>
                <c:pt idx="0">
                  <c:v>0</c:v>
                </c:pt>
                <c:pt idx="1">
                  <c:v>8.8495575221238937E-3</c:v>
                </c:pt>
                <c:pt idx="2">
                  <c:v>1.9867549668874173E-2</c:v>
                </c:pt>
                <c:pt idx="3">
                  <c:v>1.2195121951219513E-2</c:v>
                </c:pt>
                <c:pt idx="4">
                  <c:v>2.6737967914438502E-2</c:v>
                </c:pt>
                <c:pt idx="5">
                  <c:v>5.7803468208092483E-3</c:v>
                </c:pt>
                <c:pt idx="6">
                  <c:v>2.8248587570621469E-2</c:v>
                </c:pt>
                <c:pt idx="7">
                  <c:v>8.1967213114754103E-3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926-4484-B5B2-C56B91991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79927552"/>
        <c:axId val="79949824"/>
        <c:axId val="0"/>
      </c:bar3DChart>
      <c:catAx>
        <c:axId val="7992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9949824"/>
        <c:crosses val="autoZero"/>
        <c:auto val="1"/>
        <c:lblAlgn val="ctr"/>
        <c:lblOffset val="100"/>
        <c:noMultiLvlLbl val="0"/>
      </c:catAx>
      <c:valAx>
        <c:axId val="799498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9927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ações_execução!$D$125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3E1-4402-BB9D-18F3DC3DB7E6}"/>
              </c:ext>
            </c:extLst>
          </c:dPt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ações_execução!$E$125:$L$125</c:f>
              <c:numCache>
                <c:formatCode>0%</c:formatCode>
                <c:ptCount val="8"/>
                <c:pt idx="0">
                  <c:v>0.27272727272727271</c:v>
                </c:pt>
                <c:pt idx="1">
                  <c:v>0.16806722689075632</c:v>
                </c:pt>
                <c:pt idx="2">
                  <c:v>0.17894736842105263</c:v>
                </c:pt>
                <c:pt idx="3">
                  <c:v>0.15346534653465346</c:v>
                </c:pt>
                <c:pt idx="4">
                  <c:v>0.11403508771929824</c:v>
                </c:pt>
                <c:pt idx="5">
                  <c:v>0.16279069767441862</c:v>
                </c:pt>
                <c:pt idx="6">
                  <c:v>0.20253164556962025</c:v>
                </c:pt>
                <c:pt idx="7">
                  <c:v>0.20812182741116753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1-4402-BB9D-18F3DC3DB7E6}"/>
            </c:ext>
          </c:extLst>
        </c:ser>
        <c:ser>
          <c:idx val="5"/>
          <c:order val="1"/>
          <c:tx>
            <c:strRef>
              <c:f>ações_execução!$D$126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ações_execução!$E$126:$L$126</c:f>
              <c:numCache>
                <c:formatCode>0%</c:formatCode>
                <c:ptCount val="8"/>
                <c:pt idx="0">
                  <c:v>0</c:v>
                </c:pt>
                <c:pt idx="1">
                  <c:v>5.0420168067226892E-2</c:v>
                </c:pt>
                <c:pt idx="2">
                  <c:v>8.9473684210526316E-2</c:v>
                </c:pt>
                <c:pt idx="3">
                  <c:v>4.4554455445544552E-2</c:v>
                </c:pt>
                <c:pt idx="4">
                  <c:v>8.3333333333333329E-2</c:v>
                </c:pt>
                <c:pt idx="5">
                  <c:v>4.6511627906976744E-2</c:v>
                </c:pt>
                <c:pt idx="6">
                  <c:v>4.2194092827004218E-2</c:v>
                </c:pt>
                <c:pt idx="7">
                  <c:v>3.0456852791878174E-2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E1-4402-BB9D-18F3DC3DB7E6}"/>
            </c:ext>
          </c:extLst>
        </c:ser>
        <c:ser>
          <c:idx val="0"/>
          <c:order val="2"/>
          <c:tx>
            <c:strRef>
              <c:f>ações_execução!$D$127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ações_execução!$E$127:$L$127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0.1092436974789916</c:v>
                </c:pt>
                <c:pt idx="2">
                  <c:v>0.17894736842105263</c:v>
                </c:pt>
                <c:pt idx="3">
                  <c:v>0.20297029702970298</c:v>
                </c:pt>
                <c:pt idx="4">
                  <c:v>0.17105263157894737</c:v>
                </c:pt>
                <c:pt idx="5">
                  <c:v>0.18604651162790697</c:v>
                </c:pt>
                <c:pt idx="6">
                  <c:v>0.20675105485232068</c:v>
                </c:pt>
                <c:pt idx="7">
                  <c:v>0.23857868020304568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E1-4402-BB9D-18F3DC3DB7E6}"/>
            </c:ext>
          </c:extLst>
        </c:ser>
        <c:ser>
          <c:idx val="2"/>
          <c:order val="3"/>
          <c:tx>
            <c:strRef>
              <c:f>ações_execução!$D$129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ações_execução!$E$129:$L$129</c:f>
              <c:numCache>
                <c:formatCode>0%</c:formatCode>
                <c:ptCount val="8"/>
                <c:pt idx="0">
                  <c:v>0.27272727272727271</c:v>
                </c:pt>
                <c:pt idx="1">
                  <c:v>0.26050420168067229</c:v>
                </c:pt>
                <c:pt idx="2">
                  <c:v>0.26842105263157895</c:v>
                </c:pt>
                <c:pt idx="3">
                  <c:v>0.29207920792079206</c:v>
                </c:pt>
                <c:pt idx="4">
                  <c:v>0.30263157894736842</c:v>
                </c:pt>
                <c:pt idx="5">
                  <c:v>0.31627906976744186</c:v>
                </c:pt>
                <c:pt idx="6">
                  <c:v>0.25738396624472576</c:v>
                </c:pt>
                <c:pt idx="7">
                  <c:v>0.17766497461928935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E1-4402-BB9D-18F3DC3DB7E6}"/>
            </c:ext>
          </c:extLst>
        </c:ser>
        <c:ser>
          <c:idx val="1"/>
          <c:order val="4"/>
          <c:tx>
            <c:strRef>
              <c:f>ações_execução!$D$128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ações_execução!$E$128:$L$128</c:f>
              <c:numCache>
                <c:formatCode>0%</c:formatCode>
                <c:ptCount val="8"/>
                <c:pt idx="0">
                  <c:v>9.0909090909090912E-2</c:v>
                </c:pt>
                <c:pt idx="1">
                  <c:v>2.5210084033613446E-2</c:v>
                </c:pt>
                <c:pt idx="2">
                  <c:v>2.1052631578947368E-2</c:v>
                </c:pt>
                <c:pt idx="3">
                  <c:v>3.4653465346534656E-2</c:v>
                </c:pt>
                <c:pt idx="4">
                  <c:v>5.701754385964912E-2</c:v>
                </c:pt>
                <c:pt idx="5">
                  <c:v>4.1860465116279069E-2</c:v>
                </c:pt>
                <c:pt idx="6">
                  <c:v>5.4852320675105488E-2</c:v>
                </c:pt>
                <c:pt idx="7">
                  <c:v>6.5989847715736044E-2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3E1-4402-BB9D-18F3DC3DB7E6}"/>
            </c:ext>
          </c:extLst>
        </c:ser>
        <c:ser>
          <c:idx val="7"/>
          <c:order val="5"/>
          <c:tx>
            <c:strRef>
              <c:f>ações_execução!$D$131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ações_execução!$E$131:$L$131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1.0526315789473684E-2</c:v>
                </c:pt>
                <c:pt idx="3">
                  <c:v>1.9801980198019802E-2</c:v>
                </c:pt>
                <c:pt idx="4">
                  <c:v>2.6315789473684209E-2</c:v>
                </c:pt>
                <c:pt idx="5">
                  <c:v>2.3255813953488372E-2</c:v>
                </c:pt>
                <c:pt idx="6">
                  <c:v>1.6877637130801686E-2</c:v>
                </c:pt>
                <c:pt idx="7">
                  <c:v>3.553299492385787E-2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3E1-4402-BB9D-18F3DC3DB7E6}"/>
            </c:ext>
          </c:extLst>
        </c:ser>
        <c:ser>
          <c:idx val="6"/>
          <c:order val="6"/>
          <c:tx>
            <c:strRef>
              <c:f>ações_execução!$D$130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ações_execução!$E$130:$L$130</c:f>
              <c:numCache>
                <c:formatCode>0%</c:formatCode>
                <c:ptCount val="8"/>
                <c:pt idx="0">
                  <c:v>9.0909090909090912E-2</c:v>
                </c:pt>
                <c:pt idx="1">
                  <c:v>8.4033613445378158E-2</c:v>
                </c:pt>
                <c:pt idx="2">
                  <c:v>3.1578947368421054E-2</c:v>
                </c:pt>
                <c:pt idx="3">
                  <c:v>7.4257425742574254E-2</c:v>
                </c:pt>
                <c:pt idx="4">
                  <c:v>0.10526315789473684</c:v>
                </c:pt>
                <c:pt idx="5">
                  <c:v>5.1162790697674418E-2</c:v>
                </c:pt>
                <c:pt idx="6">
                  <c:v>8.0168776371308023E-2</c:v>
                </c:pt>
                <c:pt idx="7">
                  <c:v>7.1065989847715741E-2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E1-4402-BB9D-18F3DC3DB7E6}"/>
            </c:ext>
          </c:extLst>
        </c:ser>
        <c:ser>
          <c:idx val="8"/>
          <c:order val="7"/>
          <c:tx>
            <c:strRef>
              <c:f>ações_execução!$D$132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ações_execução!$E$132:$L$132</c:f>
              <c:numCache>
                <c:formatCode>0%</c:formatCode>
                <c:ptCount val="8"/>
                <c:pt idx="0">
                  <c:v>0</c:v>
                </c:pt>
                <c:pt idx="1">
                  <c:v>0.21848739495798319</c:v>
                </c:pt>
                <c:pt idx="2">
                  <c:v>0.15263157894736842</c:v>
                </c:pt>
                <c:pt idx="3">
                  <c:v>0.12376237623762376</c:v>
                </c:pt>
                <c:pt idx="4">
                  <c:v>8.771929824561403E-2</c:v>
                </c:pt>
                <c:pt idx="5">
                  <c:v>0.10232558139534884</c:v>
                </c:pt>
                <c:pt idx="6">
                  <c:v>0.10970464135021098</c:v>
                </c:pt>
                <c:pt idx="7">
                  <c:v>0.13705583756345177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E1-4402-BB9D-18F3DC3DB7E6}"/>
            </c:ext>
          </c:extLst>
        </c:ser>
        <c:ser>
          <c:idx val="9"/>
          <c:order val="8"/>
          <c:tx>
            <c:strRef>
              <c:f>ações_execução!$D$133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ações_execução!$E$124:$L$124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ações_execução!$E$133:$L$133</c:f>
              <c:numCache>
                <c:formatCode>0%</c:formatCode>
                <c:ptCount val="8"/>
                <c:pt idx="0">
                  <c:v>9.0909090909090912E-2</c:v>
                </c:pt>
                <c:pt idx="1">
                  <c:v>8.4033613445378158E-2</c:v>
                </c:pt>
                <c:pt idx="2">
                  <c:v>6.8421052631578952E-2</c:v>
                </c:pt>
                <c:pt idx="3">
                  <c:v>5.4455445544554455E-2</c:v>
                </c:pt>
                <c:pt idx="4">
                  <c:v>5.2631578947368418E-2</c:v>
                </c:pt>
                <c:pt idx="5">
                  <c:v>6.9767441860465115E-2</c:v>
                </c:pt>
                <c:pt idx="6">
                  <c:v>2.9535864978902954E-2</c:v>
                </c:pt>
                <c:pt idx="7">
                  <c:v>3.553299492385787E-2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E1-4402-BB9D-18F3DC3DB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80112256"/>
        <c:axId val="80114048"/>
        <c:axId val="0"/>
      </c:bar3DChart>
      <c:catAx>
        <c:axId val="8011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114048"/>
        <c:crosses val="autoZero"/>
        <c:auto val="1"/>
        <c:lblAlgn val="ctr"/>
        <c:lblOffset val="100"/>
        <c:noMultiLvlLbl val="0"/>
      </c:catAx>
      <c:valAx>
        <c:axId val="801140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1122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+mn-lt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2278348149627"/>
          <c:y val="2.0376845865512818E-5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ações_concluídas!$D$125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6D6-48D1-9298-0871F600417E}"/>
              </c:ext>
            </c:extLst>
          </c:dPt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ações_concluídas!$E$125:$L$125</c:f>
              <c:numCache>
                <c:formatCode>0%</c:formatCode>
                <c:ptCount val="8"/>
                <c:pt idx="0">
                  <c:v>0.4</c:v>
                </c:pt>
                <c:pt idx="1">
                  <c:v>0.1125</c:v>
                </c:pt>
                <c:pt idx="2">
                  <c:v>0.16447368421052633</c:v>
                </c:pt>
                <c:pt idx="3">
                  <c:v>0.13043478260869565</c:v>
                </c:pt>
                <c:pt idx="4">
                  <c:v>9.6774193548387094E-2</c:v>
                </c:pt>
                <c:pt idx="5">
                  <c:v>0.18064516129032257</c:v>
                </c:pt>
                <c:pt idx="6">
                  <c:v>0.18518518518518517</c:v>
                </c:pt>
                <c:pt idx="7">
                  <c:v>0.14814814814814814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D6-48D1-9298-0871F600417E}"/>
            </c:ext>
          </c:extLst>
        </c:ser>
        <c:ser>
          <c:idx val="5"/>
          <c:order val="1"/>
          <c:tx>
            <c:strRef>
              <c:f>ações_concluídas!$D$126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ações_concluídas!$E$126:$L$126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9.2105263157894732E-2</c:v>
                </c:pt>
                <c:pt idx="3">
                  <c:v>4.9689440993788817E-2</c:v>
                </c:pt>
                <c:pt idx="4">
                  <c:v>0.10215053763440861</c:v>
                </c:pt>
                <c:pt idx="5">
                  <c:v>5.1612903225806452E-2</c:v>
                </c:pt>
                <c:pt idx="6">
                  <c:v>4.9382716049382713E-2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D6-48D1-9298-0871F600417E}"/>
            </c:ext>
          </c:extLst>
        </c:ser>
        <c:ser>
          <c:idx val="0"/>
          <c:order val="2"/>
          <c:tx>
            <c:strRef>
              <c:f>ações_concluídas!$D$127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ações_concluídas!$E$127:$L$127</c:f>
              <c:numCache>
                <c:formatCode>0%</c:formatCode>
                <c:ptCount val="8"/>
                <c:pt idx="0">
                  <c:v>0.2</c:v>
                </c:pt>
                <c:pt idx="1">
                  <c:v>0.125</c:v>
                </c:pt>
                <c:pt idx="2">
                  <c:v>0.15131578947368421</c:v>
                </c:pt>
                <c:pt idx="3">
                  <c:v>0.21118012422360249</c:v>
                </c:pt>
                <c:pt idx="4">
                  <c:v>0.17204301075268819</c:v>
                </c:pt>
                <c:pt idx="5">
                  <c:v>0.16129032258064516</c:v>
                </c:pt>
                <c:pt idx="6">
                  <c:v>0.19135802469135801</c:v>
                </c:pt>
                <c:pt idx="7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D6-48D1-9298-0871F600417E}"/>
            </c:ext>
          </c:extLst>
        </c:ser>
        <c:ser>
          <c:idx val="2"/>
          <c:order val="3"/>
          <c:tx>
            <c:strRef>
              <c:f>ações_concluídas!$D$129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ações_concluídas!$E$129:$L$129</c:f>
              <c:numCache>
                <c:formatCode>0%</c:formatCode>
                <c:ptCount val="8"/>
                <c:pt idx="0">
                  <c:v>0.4</c:v>
                </c:pt>
                <c:pt idx="1">
                  <c:v>0.27500000000000002</c:v>
                </c:pt>
                <c:pt idx="2">
                  <c:v>0.28289473684210525</c:v>
                </c:pt>
                <c:pt idx="3">
                  <c:v>0.2857142857142857</c:v>
                </c:pt>
                <c:pt idx="4">
                  <c:v>0.27419354838709675</c:v>
                </c:pt>
                <c:pt idx="5">
                  <c:v>0.31612903225806449</c:v>
                </c:pt>
                <c:pt idx="6">
                  <c:v>0.27777777777777779</c:v>
                </c:pt>
                <c:pt idx="7">
                  <c:v>0.29629629629629628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D6-48D1-9298-0871F600417E}"/>
            </c:ext>
          </c:extLst>
        </c:ser>
        <c:ser>
          <c:idx val="1"/>
          <c:order val="4"/>
          <c:tx>
            <c:strRef>
              <c:f>ações_concluídas!$D$128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ações_concluídas!$E$128:$L$128</c:f>
              <c:numCache>
                <c:formatCode>0%</c:formatCode>
                <c:ptCount val="8"/>
                <c:pt idx="0">
                  <c:v>0</c:v>
                </c:pt>
                <c:pt idx="1">
                  <c:v>3.7499999999999999E-2</c:v>
                </c:pt>
                <c:pt idx="2">
                  <c:v>1.9736842105263157E-2</c:v>
                </c:pt>
                <c:pt idx="3">
                  <c:v>3.1055900621118012E-2</c:v>
                </c:pt>
                <c:pt idx="4">
                  <c:v>5.3763440860215055E-2</c:v>
                </c:pt>
                <c:pt idx="5">
                  <c:v>3.870967741935484E-2</c:v>
                </c:pt>
                <c:pt idx="6">
                  <c:v>6.1728395061728392E-2</c:v>
                </c:pt>
                <c:pt idx="7">
                  <c:v>9.2592592592592587E-2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D6-48D1-9298-0871F600417E}"/>
            </c:ext>
          </c:extLst>
        </c:ser>
        <c:ser>
          <c:idx val="7"/>
          <c:order val="5"/>
          <c:tx>
            <c:strRef>
              <c:f>ações_concluídas!$D$131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ações_concluídas!$E$131:$L$131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1.3157894736842105E-2</c:v>
                </c:pt>
                <c:pt idx="3">
                  <c:v>1.2422360248447204E-2</c:v>
                </c:pt>
                <c:pt idx="4">
                  <c:v>3.2258064516129031E-2</c:v>
                </c:pt>
                <c:pt idx="5">
                  <c:v>2.5806451612903226E-2</c:v>
                </c:pt>
                <c:pt idx="6">
                  <c:v>1.2345679012345678E-2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D6-48D1-9298-0871F600417E}"/>
            </c:ext>
          </c:extLst>
        </c:ser>
        <c:ser>
          <c:idx val="6"/>
          <c:order val="6"/>
          <c:tx>
            <c:strRef>
              <c:f>ações_concluídas!$D$130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ações_concluídas!$E$130:$L$130</c:f>
              <c:numCache>
                <c:formatCode>0%</c:formatCode>
                <c:ptCount val="8"/>
                <c:pt idx="0">
                  <c:v>0</c:v>
                </c:pt>
                <c:pt idx="1">
                  <c:v>0.1125</c:v>
                </c:pt>
                <c:pt idx="2">
                  <c:v>3.2894736842105261E-2</c:v>
                </c:pt>
                <c:pt idx="3">
                  <c:v>6.8322981366459631E-2</c:v>
                </c:pt>
                <c:pt idx="4">
                  <c:v>0.12365591397849462</c:v>
                </c:pt>
                <c:pt idx="5">
                  <c:v>5.1612903225806452E-2</c:v>
                </c:pt>
                <c:pt idx="6">
                  <c:v>6.7901234567901231E-2</c:v>
                </c:pt>
                <c:pt idx="7">
                  <c:v>1.8518518518518517E-2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D6-48D1-9298-0871F600417E}"/>
            </c:ext>
          </c:extLst>
        </c:ser>
        <c:ser>
          <c:idx val="8"/>
          <c:order val="7"/>
          <c:tx>
            <c:strRef>
              <c:f>ações_concluídas!$D$132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ações_concluídas!$E$132:$L$132</c:f>
              <c:numCache>
                <c:formatCode>0%</c:formatCode>
                <c:ptCount val="8"/>
                <c:pt idx="0">
                  <c:v>0</c:v>
                </c:pt>
                <c:pt idx="1">
                  <c:v>0.22500000000000001</c:v>
                </c:pt>
                <c:pt idx="2">
                  <c:v>0.17105263157894737</c:v>
                </c:pt>
                <c:pt idx="3">
                  <c:v>0.14906832298136646</c:v>
                </c:pt>
                <c:pt idx="4">
                  <c:v>8.6021505376344093E-2</c:v>
                </c:pt>
                <c:pt idx="5">
                  <c:v>9.6774193548387094E-2</c:v>
                </c:pt>
                <c:pt idx="6">
                  <c:v>0.12345679012345678</c:v>
                </c:pt>
                <c:pt idx="7">
                  <c:v>0.20370370370370369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6D6-48D1-9298-0871F600417E}"/>
            </c:ext>
          </c:extLst>
        </c:ser>
        <c:ser>
          <c:idx val="9"/>
          <c:order val="8"/>
          <c:tx>
            <c:strRef>
              <c:f>ações_concluídas!$D$133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ações_concluídas!$E$124:$L$124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ações_concluídas!$E$133:$L$133</c:f>
              <c:numCache>
                <c:formatCode>0%</c:formatCode>
                <c:ptCount val="8"/>
                <c:pt idx="0">
                  <c:v>0</c:v>
                </c:pt>
                <c:pt idx="1">
                  <c:v>0.1125</c:v>
                </c:pt>
                <c:pt idx="2">
                  <c:v>7.2368421052631582E-2</c:v>
                </c:pt>
                <c:pt idx="3">
                  <c:v>6.2111801242236024E-2</c:v>
                </c:pt>
                <c:pt idx="4">
                  <c:v>5.9139784946236562E-2</c:v>
                </c:pt>
                <c:pt idx="5">
                  <c:v>7.7419354838709681E-2</c:v>
                </c:pt>
                <c:pt idx="6">
                  <c:v>3.0864197530864196E-2</c:v>
                </c:pt>
                <c:pt idx="7">
                  <c:v>5.5555555555555552E-2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D6-48D1-9298-0871F6004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80162816"/>
        <c:axId val="80164352"/>
        <c:axId val="0"/>
      </c:bar3DChart>
      <c:catAx>
        <c:axId val="8016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164352"/>
        <c:crosses val="autoZero"/>
        <c:auto val="1"/>
        <c:lblAlgn val="ctr"/>
        <c:lblOffset val="100"/>
        <c:noMultiLvlLbl val="0"/>
      </c:catAx>
      <c:valAx>
        <c:axId val="801643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1628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84912856225997"/>
          <c:y val="7.0307916781967753E-2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ações_andamento!$D$125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692-4200-B5BA-D106E1A93632}"/>
              </c:ext>
            </c:extLst>
          </c:dPt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ações_andamento!$E$125:$L$125</c:f>
              <c:numCache>
                <c:formatCode>0%</c:formatCode>
                <c:ptCount val="8"/>
                <c:pt idx="0">
                  <c:v>0.16666666666666666</c:v>
                </c:pt>
                <c:pt idx="1">
                  <c:v>0.28205128205128205</c:v>
                </c:pt>
                <c:pt idx="2">
                  <c:v>0.23684210526315788</c:v>
                </c:pt>
                <c:pt idx="3">
                  <c:v>0.24390243902439024</c:v>
                </c:pt>
                <c:pt idx="4">
                  <c:v>0.19047619047619047</c:v>
                </c:pt>
                <c:pt idx="5">
                  <c:v>0.11666666666666667</c:v>
                </c:pt>
                <c:pt idx="6">
                  <c:v>0.24</c:v>
                </c:pt>
                <c:pt idx="7">
                  <c:v>0.23076923076923078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2-4200-B5BA-D106E1A93632}"/>
            </c:ext>
          </c:extLst>
        </c:ser>
        <c:ser>
          <c:idx val="5"/>
          <c:order val="1"/>
          <c:tx>
            <c:strRef>
              <c:f>ações_andamento!$D$126</c:f>
              <c:strCache>
                <c:ptCount val="1"/>
                <c:pt idx="0">
                  <c:v>Ciências Biológicas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ações_andamento!$E$126:$L$126</c:f>
              <c:numCache>
                <c:formatCode>0%</c:formatCode>
                <c:ptCount val="8"/>
                <c:pt idx="0">
                  <c:v>0</c:v>
                </c:pt>
                <c:pt idx="1">
                  <c:v>0.15384615384615385</c:v>
                </c:pt>
                <c:pt idx="2">
                  <c:v>7.8947368421052627E-2</c:v>
                </c:pt>
                <c:pt idx="3">
                  <c:v>2.4390243902439025E-2</c:v>
                </c:pt>
                <c:pt idx="4">
                  <c:v>0</c:v>
                </c:pt>
                <c:pt idx="5">
                  <c:v>3.3333333333333333E-2</c:v>
                </c:pt>
                <c:pt idx="6">
                  <c:v>2.6666666666666668E-2</c:v>
                </c:pt>
                <c:pt idx="7">
                  <c:v>3.4965034965034968E-2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92-4200-B5BA-D106E1A93632}"/>
            </c:ext>
          </c:extLst>
        </c:ser>
        <c:ser>
          <c:idx val="0"/>
          <c:order val="2"/>
          <c:tx>
            <c:strRef>
              <c:f>ações_andamento!$D$127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ações_andamento!$E$127:$L$127</c:f>
              <c:numCache>
                <c:formatCode>0%</c:formatCode>
                <c:ptCount val="8"/>
                <c:pt idx="0">
                  <c:v>0.16666666666666666</c:v>
                </c:pt>
                <c:pt idx="1">
                  <c:v>7.6923076923076927E-2</c:v>
                </c:pt>
                <c:pt idx="2">
                  <c:v>0.28947368421052633</c:v>
                </c:pt>
                <c:pt idx="3">
                  <c:v>0.17073170731707318</c:v>
                </c:pt>
                <c:pt idx="4">
                  <c:v>0.16666666666666666</c:v>
                </c:pt>
                <c:pt idx="5">
                  <c:v>0.25</c:v>
                </c:pt>
                <c:pt idx="6">
                  <c:v>0.24</c:v>
                </c:pt>
                <c:pt idx="7">
                  <c:v>0.26573426573426573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92-4200-B5BA-D106E1A93632}"/>
            </c:ext>
          </c:extLst>
        </c:ser>
        <c:ser>
          <c:idx val="2"/>
          <c:order val="3"/>
          <c:tx>
            <c:strRef>
              <c:f>ações_andamento!$D$129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ações_andamento!$E$129:$L$129</c:f>
              <c:numCache>
                <c:formatCode>0%</c:formatCode>
                <c:ptCount val="8"/>
                <c:pt idx="0">
                  <c:v>0.16666666666666666</c:v>
                </c:pt>
                <c:pt idx="1">
                  <c:v>0.23076923076923078</c:v>
                </c:pt>
                <c:pt idx="2">
                  <c:v>0.21052631578947367</c:v>
                </c:pt>
                <c:pt idx="3">
                  <c:v>0.31707317073170732</c:v>
                </c:pt>
                <c:pt idx="4">
                  <c:v>0.42857142857142855</c:v>
                </c:pt>
                <c:pt idx="5">
                  <c:v>0.31666666666666665</c:v>
                </c:pt>
                <c:pt idx="6">
                  <c:v>0.21333333333333335</c:v>
                </c:pt>
                <c:pt idx="7">
                  <c:v>0.13286713286713286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92-4200-B5BA-D106E1A93632}"/>
            </c:ext>
          </c:extLst>
        </c:ser>
        <c:ser>
          <c:idx val="1"/>
          <c:order val="4"/>
          <c:tx>
            <c:strRef>
              <c:f>ações_andamento!$D$128</c:f>
              <c:strCache>
                <c:ptCount val="1"/>
                <c:pt idx="0">
                  <c:v>Ciências Exatas e da Terra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ações_andamento!$E$128:$L$128</c:f>
              <c:numCache>
                <c:formatCode>0%</c:formatCode>
                <c:ptCount val="8"/>
                <c:pt idx="0">
                  <c:v>0.16666666666666666</c:v>
                </c:pt>
                <c:pt idx="1">
                  <c:v>0</c:v>
                </c:pt>
                <c:pt idx="2">
                  <c:v>2.6315789473684209E-2</c:v>
                </c:pt>
                <c:pt idx="3">
                  <c:v>4.878048780487805E-2</c:v>
                </c:pt>
                <c:pt idx="4">
                  <c:v>7.1428571428571425E-2</c:v>
                </c:pt>
                <c:pt idx="5">
                  <c:v>0.05</c:v>
                </c:pt>
                <c:pt idx="6">
                  <c:v>0.04</c:v>
                </c:pt>
                <c:pt idx="7">
                  <c:v>5.5944055944055944E-2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692-4200-B5BA-D106E1A93632}"/>
            </c:ext>
          </c:extLst>
        </c:ser>
        <c:ser>
          <c:idx val="7"/>
          <c:order val="5"/>
          <c:tx>
            <c:strRef>
              <c:f>ações_andamento!$D$131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ações_andamento!$E$131:$L$131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4.878048780487805E-2</c:v>
                </c:pt>
                <c:pt idx="4">
                  <c:v>0</c:v>
                </c:pt>
                <c:pt idx="5">
                  <c:v>1.6666666666666666E-2</c:v>
                </c:pt>
                <c:pt idx="6">
                  <c:v>2.6666666666666668E-2</c:v>
                </c:pt>
                <c:pt idx="7">
                  <c:v>4.8951048951048952E-2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92-4200-B5BA-D106E1A93632}"/>
            </c:ext>
          </c:extLst>
        </c:ser>
        <c:ser>
          <c:idx val="6"/>
          <c:order val="6"/>
          <c:tx>
            <c:strRef>
              <c:f>ações_andamento!$D$130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ações_andamento!$E$130:$L$130</c:f>
              <c:numCache>
                <c:formatCode>0%</c:formatCode>
                <c:ptCount val="8"/>
                <c:pt idx="0">
                  <c:v>0.16666666666666666</c:v>
                </c:pt>
                <c:pt idx="1">
                  <c:v>2.564102564102564E-2</c:v>
                </c:pt>
                <c:pt idx="2">
                  <c:v>2.6315789473684209E-2</c:v>
                </c:pt>
                <c:pt idx="3">
                  <c:v>9.7560975609756101E-2</c:v>
                </c:pt>
                <c:pt idx="4">
                  <c:v>2.3809523809523808E-2</c:v>
                </c:pt>
                <c:pt idx="5">
                  <c:v>0.05</c:v>
                </c:pt>
                <c:pt idx="6">
                  <c:v>0.10666666666666667</c:v>
                </c:pt>
                <c:pt idx="7">
                  <c:v>9.0909090909090912E-2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92-4200-B5BA-D106E1A93632}"/>
            </c:ext>
          </c:extLst>
        </c:ser>
        <c:ser>
          <c:idx val="8"/>
          <c:order val="7"/>
          <c:tx>
            <c:strRef>
              <c:f>ações_andamento!$D$132</c:f>
              <c:strCache>
                <c:ptCount val="1"/>
                <c:pt idx="0">
                  <c:v>Linguística, Letras e Artes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ações_andamento!$E$132:$L$132</c:f>
              <c:numCache>
                <c:formatCode>0%</c:formatCode>
                <c:ptCount val="8"/>
                <c:pt idx="0">
                  <c:v>0</c:v>
                </c:pt>
                <c:pt idx="1">
                  <c:v>0.20512820512820512</c:v>
                </c:pt>
                <c:pt idx="2">
                  <c:v>7.8947368421052627E-2</c:v>
                </c:pt>
                <c:pt idx="3">
                  <c:v>2.4390243902439025E-2</c:v>
                </c:pt>
                <c:pt idx="4">
                  <c:v>9.5238095238095233E-2</c:v>
                </c:pt>
                <c:pt idx="5">
                  <c:v>0.11666666666666667</c:v>
                </c:pt>
                <c:pt idx="6">
                  <c:v>0.08</c:v>
                </c:pt>
                <c:pt idx="7">
                  <c:v>0.11188811188811189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92-4200-B5BA-D106E1A93632}"/>
            </c:ext>
          </c:extLst>
        </c:ser>
        <c:ser>
          <c:idx val="9"/>
          <c:order val="8"/>
          <c:tx>
            <c:strRef>
              <c:f>ações_andamento!$D$133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ações_andamento!$E$124:$L$124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ações_andamento!$E$133:$L$133</c:f>
              <c:numCache>
                <c:formatCode>0%</c:formatCode>
                <c:ptCount val="8"/>
                <c:pt idx="0">
                  <c:v>0.16666666666666666</c:v>
                </c:pt>
                <c:pt idx="1">
                  <c:v>2.564102564102564E-2</c:v>
                </c:pt>
                <c:pt idx="2">
                  <c:v>5.2631578947368418E-2</c:v>
                </c:pt>
                <c:pt idx="3">
                  <c:v>2.4390243902439025E-2</c:v>
                </c:pt>
                <c:pt idx="4">
                  <c:v>2.3809523809523808E-2</c:v>
                </c:pt>
                <c:pt idx="5">
                  <c:v>0.05</c:v>
                </c:pt>
                <c:pt idx="6">
                  <c:v>2.6666666666666668E-2</c:v>
                </c:pt>
                <c:pt idx="7">
                  <c:v>2.7972027972027972E-2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92-4200-B5BA-D106E1A93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80252928"/>
        <c:axId val="80254464"/>
        <c:axId val="0"/>
      </c:bar3DChart>
      <c:catAx>
        <c:axId val="8025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254464"/>
        <c:crosses val="autoZero"/>
        <c:auto val="1"/>
        <c:lblAlgn val="ctr"/>
        <c:lblOffset val="100"/>
        <c:noMultiLvlLbl val="0"/>
      </c:catAx>
      <c:valAx>
        <c:axId val="802544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2529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ações_aprovadas!$D$14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ações_aprovadas!$E$13:$L$13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ações_aprovadas!$E$14:$L$14</c:f>
              <c:numCache>
                <c:formatCode>General</c:formatCode>
                <c:ptCount val="8"/>
                <c:pt idx="0">
                  <c:v>11</c:v>
                </c:pt>
                <c:pt idx="1">
                  <c:v>113</c:v>
                </c:pt>
                <c:pt idx="2">
                  <c:v>151</c:v>
                </c:pt>
                <c:pt idx="3">
                  <c:v>164</c:v>
                </c:pt>
                <c:pt idx="4">
                  <c:v>187</c:v>
                </c:pt>
                <c:pt idx="5">
                  <c:v>173</c:v>
                </c:pt>
                <c:pt idx="6">
                  <c:v>177</c:v>
                </c:pt>
                <c:pt idx="7">
                  <c:v>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F1-486C-BA10-E178DC5C78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13344"/>
        <c:axId val="7131520"/>
      </c:lineChart>
      <c:catAx>
        <c:axId val="711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131520"/>
        <c:crosses val="autoZero"/>
        <c:auto val="1"/>
        <c:lblAlgn val="ctr"/>
        <c:lblOffset val="100"/>
        <c:noMultiLvlLbl val="0"/>
      </c:catAx>
      <c:valAx>
        <c:axId val="7131520"/>
        <c:scaling>
          <c:orientation val="minMax"/>
          <c:max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113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84912856225997"/>
          <c:y val="7.0307916781967753E-2"/>
          <c:w val="0.82147021395052888"/>
          <c:h val="0.51229305471431452"/>
        </c:manualLayout>
      </c:layout>
      <c:bar3DChart>
        <c:barDir val="col"/>
        <c:grouping val="percentStacked"/>
        <c:varyColors val="0"/>
        <c:ser>
          <c:idx val="4"/>
          <c:order val="0"/>
          <c:tx>
            <c:strRef>
              <c:f>ações_aprovadas!$D$125</c:f>
              <c:strCache>
                <c:ptCount val="1"/>
                <c:pt idx="0">
                  <c:v>Ciências Agrárias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1DC-40B0-81EB-002F46E6F428}"/>
              </c:ext>
            </c:extLst>
          </c:dPt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ações_aprovadas!$E$125:$L$125</c:f>
              <c:numCache>
                <c:formatCode>0%</c:formatCode>
                <c:ptCount val="8"/>
                <c:pt idx="0">
                  <c:v>0.27272727272727271</c:v>
                </c:pt>
                <c:pt idx="1">
                  <c:v>0.16814159292035399</c:v>
                </c:pt>
                <c:pt idx="2">
                  <c:v>0.15231788079470199</c:v>
                </c:pt>
                <c:pt idx="3">
                  <c:v>0.13414634146341464</c:v>
                </c:pt>
                <c:pt idx="4">
                  <c:v>8.5561497326203204E-2</c:v>
                </c:pt>
                <c:pt idx="5">
                  <c:v>0.15606936416184972</c:v>
                </c:pt>
                <c:pt idx="6">
                  <c:v>0.23163841807909605</c:v>
                </c:pt>
                <c:pt idx="7">
                  <c:v>0.18852459016393441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DC-40B0-81EB-002F46E6F428}"/>
            </c:ext>
          </c:extLst>
        </c:ser>
        <c:ser>
          <c:idx val="5"/>
          <c:order val="1"/>
          <c:tx>
            <c:strRef>
              <c:f>ações_aprovadas!$D$126</c:f>
              <c:strCache>
                <c:ptCount val="1"/>
                <c:pt idx="0">
                  <c:v>Ciências Biológicas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ações_aprovadas!$E$126:$L$126</c:f>
              <c:numCache>
                <c:formatCode>0%</c:formatCode>
                <c:ptCount val="8"/>
                <c:pt idx="0">
                  <c:v>0</c:v>
                </c:pt>
                <c:pt idx="1">
                  <c:v>5.3097345132743362E-2</c:v>
                </c:pt>
                <c:pt idx="2">
                  <c:v>7.2847682119205295E-2</c:v>
                </c:pt>
                <c:pt idx="3">
                  <c:v>3.6585365853658534E-2</c:v>
                </c:pt>
                <c:pt idx="4">
                  <c:v>9.6256684491978606E-2</c:v>
                </c:pt>
                <c:pt idx="5">
                  <c:v>5.7803468208092484E-2</c:v>
                </c:pt>
                <c:pt idx="6">
                  <c:v>4.519774011299435E-2</c:v>
                </c:pt>
                <c:pt idx="7">
                  <c:v>3.2786885245901641E-2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DC-40B0-81EB-002F46E6F428}"/>
            </c:ext>
          </c:extLst>
        </c:ser>
        <c:ser>
          <c:idx val="0"/>
          <c:order val="2"/>
          <c:tx>
            <c:strRef>
              <c:f>ações_aprovadas!$D$127</c:f>
              <c:strCache>
                <c:ptCount val="1"/>
                <c:pt idx="0">
                  <c:v>Ciências da Saúde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ações_aprovadas!$E$127:$L$127</c:f>
              <c:numCache>
                <c:formatCode>0%</c:formatCode>
                <c:ptCount val="8"/>
                <c:pt idx="0">
                  <c:v>0.18181818181818182</c:v>
                </c:pt>
                <c:pt idx="1">
                  <c:v>0.10619469026548672</c:v>
                </c:pt>
                <c:pt idx="2">
                  <c:v>0.20529801324503311</c:v>
                </c:pt>
                <c:pt idx="3">
                  <c:v>0.18292682926829268</c:v>
                </c:pt>
                <c:pt idx="4">
                  <c:v>0.17112299465240641</c:v>
                </c:pt>
                <c:pt idx="5">
                  <c:v>0.19075144508670519</c:v>
                </c:pt>
                <c:pt idx="6">
                  <c:v>0.19209039548022599</c:v>
                </c:pt>
                <c:pt idx="7">
                  <c:v>0.23770491803278687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DC-40B0-81EB-002F46E6F428}"/>
            </c:ext>
          </c:extLst>
        </c:ser>
        <c:ser>
          <c:idx val="2"/>
          <c:order val="3"/>
          <c:tx>
            <c:strRef>
              <c:f>ações_aprovadas!$D$129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bg2"/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ações_aprovadas!$E$129:$L$129</c:f>
              <c:numCache>
                <c:formatCode>0%</c:formatCode>
                <c:ptCount val="8"/>
                <c:pt idx="0">
                  <c:v>0.27272727272727271</c:v>
                </c:pt>
                <c:pt idx="1">
                  <c:v>0.26548672566371684</c:v>
                </c:pt>
                <c:pt idx="2">
                  <c:v>0.27814569536423839</c:v>
                </c:pt>
                <c:pt idx="3">
                  <c:v>0.31097560975609756</c:v>
                </c:pt>
                <c:pt idx="4">
                  <c:v>0.29946524064171121</c:v>
                </c:pt>
                <c:pt idx="5">
                  <c:v>0.28901734104046245</c:v>
                </c:pt>
                <c:pt idx="6">
                  <c:v>0.23728813559322035</c:v>
                </c:pt>
                <c:pt idx="7">
                  <c:v>0.14754098360655737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DC-40B0-81EB-002F46E6F428}"/>
            </c:ext>
          </c:extLst>
        </c:ser>
        <c:ser>
          <c:idx val="1"/>
          <c:order val="4"/>
          <c:tx>
            <c:strRef>
              <c:f>ações_aprovadas!$D$128</c:f>
              <c:strCache>
                <c:ptCount val="1"/>
                <c:pt idx="0">
                  <c:v>Ciências Exatas e da Terra </c:v>
                </c:pt>
              </c:strCache>
            </c:strRef>
          </c:tx>
          <c:spPr>
            <a:solidFill>
              <a:srgbClr val="62FC24"/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ações_aprovadas!$E$128:$L$128</c:f>
              <c:numCache>
                <c:formatCode>0%</c:formatCode>
                <c:ptCount val="8"/>
                <c:pt idx="0">
                  <c:v>9.0909090909090912E-2</c:v>
                </c:pt>
                <c:pt idx="1">
                  <c:v>1.7699115044247787E-2</c:v>
                </c:pt>
                <c:pt idx="2">
                  <c:v>2.6490066225165563E-2</c:v>
                </c:pt>
                <c:pt idx="3">
                  <c:v>3.6585365853658534E-2</c:v>
                </c:pt>
                <c:pt idx="4">
                  <c:v>5.8823529411764705E-2</c:v>
                </c:pt>
                <c:pt idx="5">
                  <c:v>3.4682080924855488E-2</c:v>
                </c:pt>
                <c:pt idx="6">
                  <c:v>5.6497175141242938E-2</c:v>
                </c:pt>
                <c:pt idx="7">
                  <c:v>8.1967213114754092E-2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DC-40B0-81EB-002F46E6F428}"/>
            </c:ext>
          </c:extLst>
        </c:ser>
        <c:ser>
          <c:idx val="7"/>
          <c:order val="5"/>
          <c:tx>
            <c:strRef>
              <c:f>ações_aprovadas!$D$131</c:f>
              <c:strCache>
                <c:ptCount val="1"/>
                <c:pt idx="0">
                  <c:v>Engenharias</c:v>
                </c:pt>
              </c:strCache>
            </c:strRef>
          </c:tx>
          <c:spPr>
            <a:solidFill>
              <a:srgbClr val="CCCC00"/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ações_aprovadas!$E$131:$L$131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1.3245033112582781E-2</c:v>
                </c:pt>
                <c:pt idx="3">
                  <c:v>2.4390243902439025E-2</c:v>
                </c:pt>
                <c:pt idx="4">
                  <c:v>2.1390374331550801E-2</c:v>
                </c:pt>
                <c:pt idx="5">
                  <c:v>2.8901734104046242E-2</c:v>
                </c:pt>
                <c:pt idx="6">
                  <c:v>1.6949152542372881E-2</c:v>
                </c:pt>
                <c:pt idx="7">
                  <c:v>4.0983606557377046E-2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DC-40B0-81EB-002F46E6F428}"/>
            </c:ext>
          </c:extLst>
        </c:ser>
        <c:ser>
          <c:idx val="6"/>
          <c:order val="6"/>
          <c:tx>
            <c:strRef>
              <c:f>ações_aprovadas!$D$130</c:f>
              <c:strCache>
                <c:ptCount val="1"/>
                <c:pt idx="0">
                  <c:v>Ciências Sociais Aplicadas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ações_aprovadas!$E$130:$L$130</c:f>
              <c:numCache>
                <c:formatCode>0%</c:formatCode>
                <c:ptCount val="8"/>
                <c:pt idx="0">
                  <c:v>9.0909090909090912E-2</c:v>
                </c:pt>
                <c:pt idx="1">
                  <c:v>7.9646017699115043E-2</c:v>
                </c:pt>
                <c:pt idx="2">
                  <c:v>3.3112582781456956E-2</c:v>
                </c:pt>
                <c:pt idx="3">
                  <c:v>8.5365853658536592E-2</c:v>
                </c:pt>
                <c:pt idx="4">
                  <c:v>0.10695187165775401</c:v>
                </c:pt>
                <c:pt idx="5">
                  <c:v>5.7803468208092484E-2</c:v>
                </c:pt>
                <c:pt idx="6">
                  <c:v>9.03954802259887E-2</c:v>
                </c:pt>
                <c:pt idx="7">
                  <c:v>4.9180327868852458E-2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1DC-40B0-81EB-002F46E6F428}"/>
            </c:ext>
          </c:extLst>
        </c:ser>
        <c:ser>
          <c:idx val="8"/>
          <c:order val="7"/>
          <c:tx>
            <c:strRef>
              <c:f>ações_aprovadas!$D$132</c:f>
              <c:strCache>
                <c:ptCount val="1"/>
                <c:pt idx="0">
                  <c:v>Linguística, Letras e Artes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ações_aprovadas!$E$132:$L$132</c:f>
              <c:numCache>
                <c:formatCode>0%</c:formatCode>
                <c:ptCount val="8"/>
                <c:pt idx="0">
                  <c:v>0</c:v>
                </c:pt>
                <c:pt idx="1">
                  <c:v>0.23008849557522124</c:v>
                </c:pt>
                <c:pt idx="2">
                  <c:v>0.13907284768211919</c:v>
                </c:pt>
                <c:pt idx="3">
                  <c:v>0.13414634146341464</c:v>
                </c:pt>
                <c:pt idx="4">
                  <c:v>0.10160427807486631</c:v>
                </c:pt>
                <c:pt idx="5">
                  <c:v>0.10404624277456648</c:v>
                </c:pt>
                <c:pt idx="6">
                  <c:v>0.10734463276836158</c:v>
                </c:pt>
                <c:pt idx="7">
                  <c:v>0.1721311475409836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DC-40B0-81EB-002F46E6F428}"/>
            </c:ext>
          </c:extLst>
        </c:ser>
        <c:ser>
          <c:idx val="9"/>
          <c:order val="8"/>
          <c:tx>
            <c:strRef>
              <c:f>ações_aprovadas!$D$133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ações_aprovadas!$E$124:$L$124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ações_aprovadas!$E$133:$L$133</c:f>
              <c:numCache>
                <c:formatCode>0%</c:formatCode>
                <c:ptCount val="8"/>
                <c:pt idx="0">
                  <c:v>9.0909090909090912E-2</c:v>
                </c:pt>
                <c:pt idx="1">
                  <c:v>7.9646017699115043E-2</c:v>
                </c:pt>
                <c:pt idx="2">
                  <c:v>7.9470198675496692E-2</c:v>
                </c:pt>
                <c:pt idx="3">
                  <c:v>5.4878048780487805E-2</c:v>
                </c:pt>
                <c:pt idx="4">
                  <c:v>5.8823529411764705E-2</c:v>
                </c:pt>
                <c:pt idx="5">
                  <c:v>8.0924855491329481E-2</c:v>
                </c:pt>
                <c:pt idx="6">
                  <c:v>2.2598870056497175E-2</c:v>
                </c:pt>
                <c:pt idx="7">
                  <c:v>4.9180327868852458E-2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1DC-40B0-81EB-002F46E6F4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gapDepth val="95"/>
        <c:shape val="cylinder"/>
        <c:axId val="80336000"/>
        <c:axId val="80337536"/>
        <c:axId val="0"/>
      </c:bar3DChart>
      <c:catAx>
        <c:axId val="8033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337536"/>
        <c:crosses val="autoZero"/>
        <c:auto val="1"/>
        <c:lblAlgn val="ctr"/>
        <c:lblOffset val="100"/>
        <c:noMultiLvlLbl val="0"/>
      </c:catAx>
      <c:valAx>
        <c:axId val="8033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03360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3235908708554498"/>
          <c:y val="0"/>
          <c:w val="0.66091811980008675"/>
          <c:h val="0.75154734354974884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ações_concluídas!$D$276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ações_concluídas!$E$275:$L$275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ações_concluídas!$E$276:$L$276</c:f>
              <c:numCache>
                <c:formatCode>General</c:formatCode>
                <c:ptCount val="8"/>
                <c:pt idx="0">
                  <c:v>2</c:v>
                </c:pt>
                <c:pt idx="1">
                  <c:v>71</c:v>
                </c:pt>
                <c:pt idx="2">
                  <c:v>131</c:v>
                </c:pt>
                <c:pt idx="3">
                  <c:v>142</c:v>
                </c:pt>
                <c:pt idx="4">
                  <c:v>154</c:v>
                </c:pt>
                <c:pt idx="5">
                  <c:v>130</c:v>
                </c:pt>
                <c:pt idx="6">
                  <c:v>129</c:v>
                </c:pt>
                <c:pt idx="7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B-4F26-8717-789C486CA705}"/>
            </c:ext>
          </c:extLst>
        </c:ser>
        <c:ser>
          <c:idx val="2"/>
          <c:order val="1"/>
          <c:tx>
            <c:strRef>
              <c:f>ações_concluídas!$D$277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ações_concluídas!$E$275:$L$275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ações_concluídas!$E$277:$L$277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21</c:v>
                </c:pt>
                <c:pt idx="3">
                  <c:v>19</c:v>
                </c:pt>
                <c:pt idx="4">
                  <c:v>32</c:v>
                </c:pt>
                <c:pt idx="5">
                  <c:v>25</c:v>
                </c:pt>
                <c:pt idx="6">
                  <c:v>33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B-4F26-8717-789C486CA705}"/>
            </c:ext>
          </c:extLst>
        </c:ser>
        <c:ser>
          <c:idx val="3"/>
          <c:order val="2"/>
          <c:tx>
            <c:strRef>
              <c:f>ações_concluídas!$D$278</c:f>
              <c:strCache>
                <c:ptCount val="1"/>
                <c:pt idx="0">
                  <c:v>Total Geral</c:v>
                </c:pt>
              </c:strCache>
            </c:strRef>
          </c:tx>
          <c:spPr>
            <a:noFill/>
          </c:spPr>
          <c:invertIfNegative val="0"/>
          <c:cat>
            <c:numRef>
              <c:f>ações_concluídas!$E$275:$L$275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ações_concluídas!$E$278:$L$278</c:f>
              <c:numCache>
                <c:formatCode>General</c:formatCode>
                <c:ptCount val="8"/>
                <c:pt idx="0">
                  <c:v>5</c:v>
                </c:pt>
                <c:pt idx="1">
                  <c:v>80</c:v>
                </c:pt>
                <c:pt idx="2">
                  <c:v>152</c:v>
                </c:pt>
                <c:pt idx="3">
                  <c:v>161</c:v>
                </c:pt>
                <c:pt idx="4">
                  <c:v>186</c:v>
                </c:pt>
                <c:pt idx="5">
                  <c:v>155</c:v>
                </c:pt>
                <c:pt idx="6">
                  <c:v>162</c:v>
                </c:pt>
                <c:pt idx="7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B-4F26-8717-789C486CA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80380672"/>
        <c:axId val="80382208"/>
        <c:axId val="0"/>
      </c:bar3DChart>
      <c:catAx>
        <c:axId val="803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382208"/>
        <c:crosses val="autoZero"/>
        <c:auto val="1"/>
        <c:lblAlgn val="ctr"/>
        <c:lblOffset val="100"/>
        <c:noMultiLvlLbl val="0"/>
      </c:catAx>
      <c:valAx>
        <c:axId val="80382208"/>
        <c:scaling>
          <c:orientation val="minMax"/>
          <c:max val="250"/>
        </c:scaling>
        <c:delete val="1"/>
        <c:axPos val="l"/>
        <c:numFmt formatCode="General" sourceLinked="1"/>
        <c:majorTickMark val="out"/>
        <c:minorTickMark val="none"/>
        <c:tickLblPos val="nextTo"/>
        <c:crossAx val="8038067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6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2958131014873141"/>
          <c:y val="0.1170258913043038"/>
          <c:w val="0.68869586614173228"/>
          <c:h val="0.68518391977502024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ações_concluídas!$D$286</c:f>
              <c:strCache>
                <c:ptCount val="1"/>
                <c:pt idx="0">
                  <c:v>CONCLUÍDA - COM RELATORIO FINAL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cat>
            <c:numRef>
              <c:f>ações_concluídas!$E$285:$L$285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ações_concluídas!$E$286:$L$286</c:f>
              <c:numCache>
                <c:formatCode>0%</c:formatCode>
                <c:ptCount val="8"/>
                <c:pt idx="0">
                  <c:v>0.4</c:v>
                </c:pt>
                <c:pt idx="1">
                  <c:v>0.88749999999999996</c:v>
                </c:pt>
                <c:pt idx="2">
                  <c:v>0.86184210526315785</c:v>
                </c:pt>
                <c:pt idx="3">
                  <c:v>0.88198757763975155</c:v>
                </c:pt>
                <c:pt idx="4">
                  <c:v>0.82795698924731187</c:v>
                </c:pt>
                <c:pt idx="5">
                  <c:v>0.83870967741935487</c:v>
                </c:pt>
                <c:pt idx="6">
                  <c:v>0.79629629629629628</c:v>
                </c:pt>
                <c:pt idx="7">
                  <c:v>0.79629629629629628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0-4318-A1F8-414A4D847A4C}"/>
            </c:ext>
          </c:extLst>
        </c:ser>
        <c:ser>
          <c:idx val="0"/>
          <c:order val="1"/>
          <c:tx>
            <c:strRef>
              <c:f>ações_concluídas!$D$287</c:f>
              <c:strCache>
                <c:ptCount val="1"/>
                <c:pt idx="0">
                  <c:v>CONCLUÍDA - SEM RELATORIO FINAL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ações_concluídas!$E$285:$L$285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ações_concluídas!$E$287:$L$287</c:f>
              <c:numCache>
                <c:formatCode>0%</c:formatCode>
                <c:ptCount val="8"/>
                <c:pt idx="0">
                  <c:v>0.6</c:v>
                </c:pt>
                <c:pt idx="1">
                  <c:v>0.1125</c:v>
                </c:pt>
                <c:pt idx="2">
                  <c:v>0.13815789473684212</c:v>
                </c:pt>
                <c:pt idx="3">
                  <c:v>0.11801242236024845</c:v>
                </c:pt>
                <c:pt idx="4">
                  <c:v>0.17204301075268819</c:v>
                </c:pt>
                <c:pt idx="5">
                  <c:v>0.16129032258064516</c:v>
                </c:pt>
                <c:pt idx="6">
                  <c:v>0.20370370370370369</c:v>
                </c:pt>
                <c:pt idx="7">
                  <c:v>0.20370370370370369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70-4318-A1F8-414A4D847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shape val="cylinder"/>
        <c:axId val="80408960"/>
        <c:axId val="80410496"/>
        <c:axId val="0"/>
      </c:bar3DChart>
      <c:catAx>
        <c:axId val="80408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410496"/>
        <c:crosses val="autoZero"/>
        <c:auto val="1"/>
        <c:lblAlgn val="ctr"/>
        <c:lblOffset val="100"/>
        <c:noMultiLvlLbl val="0"/>
      </c:catAx>
      <c:valAx>
        <c:axId val="804104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04089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>
                <a:latin typeface="+mn-lt"/>
                <a:ea typeface="Verdana" pitchFamily="34" charset="0"/>
                <a:cs typeface="Verdana" pitchFamily="34" charset="0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4677385777788"/>
          <c:y val="5.9804013526522357E-2"/>
          <c:w val="0.80387990822339261"/>
          <c:h val="0.76187799800886957"/>
        </c:manualLayout>
      </c:layout>
      <c:lineChart>
        <c:grouping val="standard"/>
        <c:varyColors val="0"/>
        <c:ser>
          <c:idx val="0"/>
          <c:order val="0"/>
          <c:tx>
            <c:strRef>
              <c:f>resumo_bolsas_PROEX!$D$16</c:f>
              <c:strCache>
                <c:ptCount val="1"/>
                <c:pt idx="0">
                  <c:v>Total Geral</c:v>
                </c:pt>
              </c:strCache>
            </c:strRef>
          </c:tx>
          <c:marker>
            <c:symbol val="none"/>
          </c:marker>
          <c:cat>
            <c:numRef>
              <c:f>resumo_bolsas_PROEX!$E$12:$N$12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resumo_bolsas_PROEX!$E$16:$N$16</c:f>
              <c:numCache>
                <c:formatCode>General</c:formatCode>
                <c:ptCount val="10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78</c:v>
                </c:pt>
                <c:pt idx="6">
                  <c:v>82</c:v>
                </c:pt>
                <c:pt idx="7">
                  <c:v>100</c:v>
                </c:pt>
                <c:pt idx="8">
                  <c:v>121</c:v>
                </c:pt>
                <c:pt idx="9">
                  <c:v>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39-4ECE-87FE-2EDC3FB6F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631680"/>
        <c:axId val="80633216"/>
      </c:lineChart>
      <c:catAx>
        <c:axId val="8063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0633216"/>
        <c:crosses val="autoZero"/>
        <c:auto val="1"/>
        <c:lblAlgn val="ctr"/>
        <c:lblOffset val="100"/>
        <c:noMultiLvlLbl val="0"/>
      </c:catAx>
      <c:valAx>
        <c:axId val="80633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06316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2703950678040245"/>
          <c:y val="3.6026227397243627E-3"/>
          <c:w val="0.84542661675487285"/>
          <c:h val="0.75331135052161802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'[2015_Relatório de Indicadores da PROEX - UFGD.xlsx]resumo_bolsas_PROEX'!$D$13</c:f>
              <c:strCache>
                <c:ptCount val="1"/>
                <c:pt idx="0">
                  <c:v>Bolsas PIBEX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'[2015_Relatório de Indicadores da PROEX - UFGD.xlsx]resumo_bolsas_PROEX'!$E$12:$N$12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'[2015_Relatório de Indicadores da PROEX - UFGD.xlsx]resumo_bolsas_PROEX'!$E$13:$N$13</c:f>
              <c:numCache>
                <c:formatCode>General</c:formatCode>
                <c:ptCount val="10"/>
                <c:pt idx="0">
                  <c:v>15</c:v>
                </c:pt>
                <c:pt idx="1">
                  <c:v>30</c:v>
                </c:pt>
                <c:pt idx="2">
                  <c:v>41</c:v>
                </c:pt>
                <c:pt idx="3">
                  <c:v>40</c:v>
                </c:pt>
                <c:pt idx="4">
                  <c:v>45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55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2-4699-BF45-48D4C9980953}"/>
            </c:ext>
          </c:extLst>
        </c:ser>
        <c:ser>
          <c:idx val="2"/>
          <c:order val="1"/>
          <c:tx>
            <c:strRef>
              <c:f>'[2015_Relatório de Indicadores da PROEX - UFGD.xlsx]resumo_bolsas_PROEX'!$D$14</c:f>
              <c:strCache>
                <c:ptCount val="1"/>
                <c:pt idx="0">
                  <c:v>Bolsas PROEXT *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cat>
            <c:numRef>
              <c:f>'[2015_Relatório de Indicadores da PROEX - UFGD.xlsx]resumo_bolsas_PROEX'!$E$12:$N$12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'[2015_Relatório de Indicadores da PROEX - UFGD.xlsx]resumo_bolsas_PROEX'!$E$14:$N$14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33</c:v>
                </c:pt>
                <c:pt idx="6">
                  <c:v>27</c:v>
                </c:pt>
                <c:pt idx="7">
                  <c:v>43</c:v>
                </c:pt>
                <c:pt idx="8">
                  <c:v>48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22-4699-BF45-48D4C9980953}"/>
            </c:ext>
          </c:extLst>
        </c:ser>
        <c:ser>
          <c:idx val="3"/>
          <c:order val="2"/>
          <c:tx>
            <c:strRef>
              <c:f>'[2015_Relatório de Indicadores da PROEX - UFGD.xlsx]resumo_bolsas_PROEX'!$D$15</c:f>
              <c:strCache>
                <c:ptCount val="1"/>
                <c:pt idx="0">
                  <c:v>Bolsas Cultura**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'[2015_Relatório de Indicadores da PROEX - UFGD.xlsx]resumo_bolsas_PROEX'!$E$12:$N$12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'[2015_Relatório de Indicadores da PROEX - UFGD.xlsx]resumo_bolsas_PROEX'!$E$15:$N$15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7</c:v>
                </c:pt>
                <c:pt idx="8">
                  <c:v>18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F22-4699-BF45-48D4C9980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gapDepth val="100"/>
        <c:shape val="cylinder"/>
        <c:axId val="146778368"/>
        <c:axId val="146792448"/>
        <c:axId val="0"/>
      </c:bar3DChart>
      <c:catAx>
        <c:axId val="14677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792448"/>
        <c:crosses val="autoZero"/>
        <c:auto val="1"/>
        <c:lblAlgn val="ctr"/>
        <c:lblOffset val="100"/>
        <c:noMultiLvlLbl val="0"/>
      </c:catAx>
      <c:valAx>
        <c:axId val="1467924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7783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Recursos!$D$15</c:f>
              <c:strCache>
                <c:ptCount val="1"/>
                <c:pt idx="0">
                  <c:v>Ações de Extensão e Cultura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Recursos!$E$14:$N$14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Recursos!$E$15:$N$15</c:f>
              <c:numCache>
                <c:formatCode>"R$"\ #,##0</c:formatCode>
                <c:ptCount val="10"/>
                <c:pt idx="0">
                  <c:v>50000</c:v>
                </c:pt>
                <c:pt idx="1">
                  <c:v>70000</c:v>
                </c:pt>
                <c:pt idx="2">
                  <c:v>110000</c:v>
                </c:pt>
                <c:pt idx="3">
                  <c:v>240000</c:v>
                </c:pt>
                <c:pt idx="4">
                  <c:v>300000</c:v>
                </c:pt>
                <c:pt idx="5">
                  <c:v>400000</c:v>
                </c:pt>
                <c:pt idx="6">
                  <c:v>427000</c:v>
                </c:pt>
                <c:pt idx="7">
                  <c:v>544000</c:v>
                </c:pt>
                <c:pt idx="8">
                  <c:v>600000</c:v>
                </c:pt>
                <c:pt idx="9">
                  <c:v>980800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6B-49FF-B229-485601431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0855040"/>
        <c:axId val="80856576"/>
      </c:lineChart>
      <c:catAx>
        <c:axId val="8085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56576"/>
        <c:crosses val="autoZero"/>
        <c:auto val="1"/>
        <c:lblAlgn val="ctr"/>
        <c:lblOffset val="100"/>
        <c:noMultiLvlLbl val="0"/>
      </c:catAx>
      <c:valAx>
        <c:axId val="80856576"/>
        <c:scaling>
          <c:orientation val="minMax"/>
        </c:scaling>
        <c:delete val="0"/>
        <c:axPos val="l"/>
        <c:majorGridlines/>
        <c:numFmt formatCode="&quot;R$&quot;\ #,##0" sourceLinked="1"/>
        <c:majorTickMark val="out"/>
        <c:minorTickMark val="none"/>
        <c:tickLblPos val="nextTo"/>
        <c:crossAx val="808550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>
                <a:latin typeface="+mn-lt"/>
              </a:defRPr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5.7485753129779646E-2"/>
          <c:y val="4.5203934283301099E-2"/>
          <c:w val="0.85152008157253711"/>
          <c:h val="0.7499079985732701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Ofinas_Cultura!$E$13:$E$16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Ofinas_Cultura!$F$13:$F$16</c:f>
              <c:numCache>
                <c:formatCode>General</c:formatCode>
                <c:ptCount val="4"/>
                <c:pt idx="0">
                  <c:v>12</c:v>
                </c:pt>
                <c:pt idx="1">
                  <c:v>46</c:v>
                </c:pt>
                <c:pt idx="2">
                  <c:v>46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F-4F87-A169-48FEC0234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889728"/>
        <c:axId val="80891264"/>
        <c:axId val="0"/>
      </c:bar3DChart>
      <c:catAx>
        <c:axId val="808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891264"/>
        <c:crosses val="autoZero"/>
        <c:auto val="1"/>
        <c:lblAlgn val="ctr"/>
        <c:lblOffset val="100"/>
        <c:noMultiLvlLbl val="0"/>
      </c:catAx>
      <c:valAx>
        <c:axId val="80891264"/>
        <c:scaling>
          <c:orientation val="minMax"/>
          <c:max val="60"/>
        </c:scaling>
        <c:delete val="1"/>
        <c:axPos val="l"/>
        <c:numFmt formatCode="General" sourceLinked="1"/>
        <c:majorTickMark val="out"/>
        <c:minorTickMark val="none"/>
        <c:tickLblPos val="nextTo"/>
        <c:crossAx val="8088972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+mn-lt"/>
          <a:ea typeface="Verdana" panose="020B0604030504040204" pitchFamily="34" charset="0"/>
          <a:cs typeface="Verdana" panose="020B0604030504040204" pitchFamily="34" charset="0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3"/>
          <c:order val="0"/>
          <c:tx>
            <c:strRef>
              <c:f>ações_concluídas!$D$38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ações_concluídas!$E$38:$L$38</c:f>
              <c:numCache>
                <c:formatCode>0%</c:formatCode>
                <c:ptCount val="8"/>
                <c:pt idx="0">
                  <c:v>0.4</c:v>
                </c:pt>
                <c:pt idx="1">
                  <c:v>0.32500000000000001</c:v>
                </c:pt>
                <c:pt idx="2">
                  <c:v>0.53947368421052633</c:v>
                </c:pt>
                <c:pt idx="3">
                  <c:v>0.48447204968944102</c:v>
                </c:pt>
                <c:pt idx="4">
                  <c:v>0.45161290322580644</c:v>
                </c:pt>
                <c:pt idx="5">
                  <c:v>0.47096774193548385</c:v>
                </c:pt>
                <c:pt idx="6">
                  <c:v>0.40740740740740738</c:v>
                </c:pt>
                <c:pt idx="7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1-4755-9F56-BFE68602C303}"/>
            </c:ext>
          </c:extLst>
        </c:ser>
        <c:ser>
          <c:idx val="2"/>
          <c:order val="1"/>
          <c:tx>
            <c:strRef>
              <c:f>ações_concluídas!$D$37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ações_concluídas!$E$37:$L$37</c:f>
              <c:numCache>
                <c:formatCode>0%</c:formatCode>
                <c:ptCount val="8"/>
                <c:pt idx="0">
                  <c:v>0.4</c:v>
                </c:pt>
                <c:pt idx="1">
                  <c:v>0.47499999999999998</c:v>
                </c:pt>
                <c:pt idx="2">
                  <c:v>0.27631578947368424</c:v>
                </c:pt>
                <c:pt idx="3">
                  <c:v>0.32919254658385094</c:v>
                </c:pt>
                <c:pt idx="4">
                  <c:v>0.35483870967741937</c:v>
                </c:pt>
                <c:pt idx="5">
                  <c:v>0.32903225806451614</c:v>
                </c:pt>
                <c:pt idx="6">
                  <c:v>0.44444444444444442</c:v>
                </c:pt>
                <c:pt idx="7">
                  <c:v>0.48148148148148145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B1-4755-9F56-BFE68602C303}"/>
            </c:ext>
          </c:extLst>
        </c:ser>
        <c:ser>
          <c:idx val="4"/>
          <c:order val="2"/>
          <c:tx>
            <c:strRef>
              <c:f>ações_concluídas!$D$39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BB1-4755-9F56-BFE68602C30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ações_concluídas!$E$39:$L$39</c:f>
              <c:numCache>
                <c:formatCode>0%</c:formatCode>
                <c:ptCount val="8"/>
                <c:pt idx="0">
                  <c:v>0.2</c:v>
                </c:pt>
                <c:pt idx="1">
                  <c:v>0.1875</c:v>
                </c:pt>
                <c:pt idx="2">
                  <c:v>0.11842105263157894</c:v>
                </c:pt>
                <c:pt idx="3">
                  <c:v>0.11801242236024845</c:v>
                </c:pt>
                <c:pt idx="4">
                  <c:v>0.15591397849462366</c:v>
                </c:pt>
                <c:pt idx="5">
                  <c:v>0.1032258064516129</c:v>
                </c:pt>
                <c:pt idx="6">
                  <c:v>8.0246913580246909E-2</c:v>
                </c:pt>
                <c:pt idx="7">
                  <c:v>0.14814814814814814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B1-4755-9F56-BFE68602C303}"/>
            </c:ext>
          </c:extLst>
        </c:ser>
        <c:ser>
          <c:idx val="5"/>
          <c:order val="3"/>
          <c:tx>
            <c:strRef>
              <c:f>ações_concluídas!$D$40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4899679153496004E-2"/>
                  <c:y val="0.1056338028169014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B1-4755-9F56-BFE68602C303}"/>
                </c:ext>
              </c:extLst>
            </c:dLbl>
            <c:dLbl>
              <c:idx val="4"/>
              <c:layout>
                <c:manualLayout>
                  <c:x val="-6.9444444444444441E-3"/>
                  <c:y val="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B1-4755-9F56-BFE68602C303}"/>
                </c:ext>
              </c:extLst>
            </c:dLbl>
            <c:dLbl>
              <c:idx val="5"/>
              <c:layout>
                <c:manualLayout>
                  <c:x val="-4.1666666666666664E-2"/>
                  <c:y val="6.4282836381453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B1-4755-9F56-BFE68602C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ações_concluídas!$E$40:$L$40</c:f>
              <c:numCache>
                <c:formatCode>0%</c:formatCode>
                <c:ptCount val="8"/>
                <c:pt idx="0">
                  <c:v>0</c:v>
                </c:pt>
                <c:pt idx="1">
                  <c:v>1.2500000000000001E-2</c:v>
                </c:pt>
                <c:pt idx="2">
                  <c:v>4.6052631578947366E-2</c:v>
                </c:pt>
                <c:pt idx="3">
                  <c:v>6.8322981366459631E-2</c:v>
                </c:pt>
                <c:pt idx="4">
                  <c:v>2.1505376344086023E-2</c:v>
                </c:pt>
                <c:pt idx="5">
                  <c:v>7.0967741935483872E-2</c:v>
                </c:pt>
                <c:pt idx="6">
                  <c:v>4.9382716049382713E-2</c:v>
                </c:pt>
                <c:pt idx="7">
                  <c:v>3.7037037037037035E-2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B1-4755-9F56-BFE68602C303}"/>
            </c:ext>
          </c:extLst>
        </c:ser>
        <c:ser>
          <c:idx val="6"/>
          <c:order val="4"/>
          <c:tx>
            <c:strRef>
              <c:f>ações_concluídas!$D$41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474723406067825E-2"/>
                  <c:y val="3.412526339137185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B1-4755-9F56-BFE68602C303}"/>
                </c:ext>
              </c:extLst>
            </c:dLbl>
            <c:dLbl>
              <c:idx val="1"/>
              <c:layout>
                <c:manualLayout>
                  <c:x val="6.977989618563718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B1-4755-9F56-BFE68602C303}"/>
                </c:ext>
              </c:extLst>
            </c:dLbl>
            <c:dLbl>
              <c:idx val="3"/>
              <c:layout>
                <c:manualLayout>
                  <c:x val="6.6152536833457162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B1-4755-9F56-BFE68602C303}"/>
                </c:ext>
              </c:extLst>
            </c:dLbl>
            <c:dLbl>
              <c:idx val="4"/>
              <c:layout>
                <c:manualLayout>
                  <c:x val="3.7449839576748085E-2"/>
                  <c:y val="-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B1-4755-9F56-BFE68602C303}"/>
                </c:ext>
              </c:extLst>
            </c:dLbl>
            <c:dLbl>
              <c:idx val="7"/>
              <c:layout>
                <c:manualLayout>
                  <c:x val="5.3378991688538935E-2"/>
                  <c:y val="-9.6424254572180026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B1-4755-9F56-BFE68602C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ações_concluídas!$E$41:$L$41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1.9736842105263157E-2</c:v>
                </c:pt>
                <c:pt idx="3">
                  <c:v>0</c:v>
                </c:pt>
                <c:pt idx="4">
                  <c:v>5.3763440860215058E-3</c:v>
                </c:pt>
                <c:pt idx="5">
                  <c:v>2.5806451612903226E-2</c:v>
                </c:pt>
                <c:pt idx="6">
                  <c:v>1.2345679012345678E-2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BB1-4755-9F56-BFE68602C303}"/>
            </c:ext>
          </c:extLst>
        </c:ser>
        <c:ser>
          <c:idx val="7"/>
          <c:order val="5"/>
          <c:tx>
            <c:strRef>
              <c:f>ações_concluídas!$D$42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ações_concluídas!$E$42:$L$42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5.3763440860215058E-3</c:v>
                </c:pt>
                <c:pt idx="5">
                  <c:v>0</c:v>
                </c:pt>
                <c:pt idx="6">
                  <c:v>6.1728395061728392E-3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BB1-4755-9F56-BFE68602C303}"/>
            </c:ext>
          </c:extLst>
        </c:ser>
        <c:ser>
          <c:idx val="0"/>
          <c:order val="6"/>
          <c:tx>
            <c:strRef>
              <c:f>ações_concluídas!$D$43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6.6577492580885342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B1-4755-9F56-BFE68602C303}"/>
                </c:ext>
              </c:extLst>
            </c:dLbl>
            <c:dLbl>
              <c:idx val="1"/>
              <c:layout>
                <c:manualLayout>
                  <c:x val="5.4769247594050746E-2"/>
                  <c:y val="-6.9906319154665513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B1-4755-9F56-BFE68602C303}"/>
                </c:ext>
              </c:extLst>
            </c:dLbl>
            <c:dLbl>
              <c:idx val="2"/>
              <c:layout>
                <c:manualLayout>
                  <c:x val="6.6844359547947999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BB1-4755-9F56-BFE68602C303}"/>
                </c:ext>
              </c:extLst>
            </c:dLbl>
            <c:dLbl>
              <c:idx val="3"/>
              <c:layout>
                <c:manualLayout>
                  <c:x val="6.6577537182852212E-2"/>
                  <c:y val="-1.721995460720656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BB1-4755-9F56-BFE68602C303}"/>
                </c:ext>
              </c:extLst>
            </c:dLbl>
            <c:dLbl>
              <c:idx val="4"/>
              <c:layout>
                <c:manualLayout>
                  <c:x val="-2.0805466431525906E-3"/>
                  <c:y val="-1.0123932571808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BB1-4755-9F56-BFE68602C303}"/>
                </c:ext>
              </c:extLst>
            </c:dLbl>
            <c:dLbl>
              <c:idx val="5"/>
              <c:layout>
                <c:manualLayout>
                  <c:x val="6.474983595800525E-2"/>
                  <c:y val="-7.767340674736946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BB1-4755-9F56-BFE68602C303}"/>
                </c:ext>
              </c:extLst>
            </c:dLbl>
            <c:dLbl>
              <c:idx val="6"/>
              <c:layout>
                <c:manualLayout>
                  <c:x val="6.0646052055993001E-2"/>
                  <c:y val="-7.6046089275193266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BB1-4755-9F56-BFE68602C303}"/>
                </c:ext>
              </c:extLst>
            </c:dLbl>
            <c:dLbl>
              <c:idx val="7"/>
              <c:layout>
                <c:manualLayout>
                  <c:x val="6.25E-2"/>
                  <c:y val="-1.721995460720656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BB1-4755-9F56-BFE68602C3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ações_concluídas!$E$43:$L$43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5.3763440860215058E-3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BB1-4755-9F56-BFE68602C3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7245184"/>
        <c:axId val="7287936"/>
        <c:axId val="0"/>
      </c:bar3DChart>
      <c:catAx>
        <c:axId val="724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pt-BR"/>
          </a:p>
        </c:txPr>
        <c:crossAx val="7287936"/>
        <c:crosses val="autoZero"/>
        <c:auto val="1"/>
        <c:lblAlgn val="ctr"/>
        <c:lblOffset val="100"/>
        <c:noMultiLvlLbl val="0"/>
      </c:catAx>
      <c:valAx>
        <c:axId val="72879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245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7423133924937892"/>
          <c:w val="0.9588477432928707"/>
          <c:h val="0.20464187880002674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ações_execução!$D$37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ações_execução!$E$37:$L$37</c:f>
              <c:numCache>
                <c:formatCode>0%</c:formatCode>
                <c:ptCount val="8"/>
                <c:pt idx="0">
                  <c:v>0.27272727272727271</c:v>
                </c:pt>
                <c:pt idx="1">
                  <c:v>0.42016806722689076</c:v>
                </c:pt>
                <c:pt idx="2">
                  <c:v>0.54736842105263162</c:v>
                </c:pt>
                <c:pt idx="3">
                  <c:v>0.5</c:v>
                </c:pt>
                <c:pt idx="4">
                  <c:v>0.51315789473684215</c:v>
                </c:pt>
                <c:pt idx="5">
                  <c:v>0.55813953488372092</c:v>
                </c:pt>
                <c:pt idx="6">
                  <c:v>0.54430379746835444</c:v>
                </c:pt>
                <c:pt idx="7">
                  <c:v>0.63959390862944165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7-449E-89A8-99B300AD1798}"/>
            </c:ext>
          </c:extLst>
        </c:ser>
        <c:ser>
          <c:idx val="3"/>
          <c:order val="1"/>
          <c:tx>
            <c:strRef>
              <c:f>ações_execução!$D$38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ações_execução!$E$38:$L$38</c:f>
              <c:numCache>
                <c:formatCode>0%</c:formatCode>
                <c:ptCount val="8"/>
                <c:pt idx="0">
                  <c:v>0.54545454545454541</c:v>
                </c:pt>
                <c:pt idx="1">
                  <c:v>0.34453781512605042</c:v>
                </c:pt>
                <c:pt idx="2">
                  <c:v>0.25789473684210529</c:v>
                </c:pt>
                <c:pt idx="3">
                  <c:v>0.28712871287128711</c:v>
                </c:pt>
                <c:pt idx="4">
                  <c:v>0.2982456140350877</c:v>
                </c:pt>
                <c:pt idx="5">
                  <c:v>0.28372093023255812</c:v>
                </c:pt>
                <c:pt idx="6">
                  <c:v>0.33755274261603374</c:v>
                </c:pt>
                <c:pt idx="7">
                  <c:v>0.26903553299492383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17-449E-89A8-99B300AD1798}"/>
            </c:ext>
          </c:extLst>
        </c:ser>
        <c:ser>
          <c:idx val="4"/>
          <c:order val="2"/>
          <c:tx>
            <c:strRef>
              <c:f>ações_execução!$D$39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317-449E-89A8-99B300AD17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ações_execução!$E$39:$L$39</c:f>
              <c:numCache>
                <c:formatCode>0%</c:formatCode>
                <c:ptCount val="8"/>
                <c:pt idx="0">
                  <c:v>9.0909090909090912E-2</c:v>
                </c:pt>
                <c:pt idx="1">
                  <c:v>0.16806722689075632</c:v>
                </c:pt>
                <c:pt idx="2">
                  <c:v>0.12105263157894737</c:v>
                </c:pt>
                <c:pt idx="3">
                  <c:v>0.12376237623762376</c:v>
                </c:pt>
                <c:pt idx="4">
                  <c:v>0.13157894736842105</c:v>
                </c:pt>
                <c:pt idx="5">
                  <c:v>7.9069767441860464E-2</c:v>
                </c:pt>
                <c:pt idx="6">
                  <c:v>6.3291139240506333E-2</c:v>
                </c:pt>
                <c:pt idx="7">
                  <c:v>7.6142131979695438E-2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17-449E-89A8-99B300AD1798}"/>
            </c:ext>
          </c:extLst>
        </c:ser>
        <c:ser>
          <c:idx val="5"/>
          <c:order val="3"/>
          <c:tx>
            <c:strRef>
              <c:f>ações_execução!$D$40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ações_execução!$E$40:$L$40</c:f>
              <c:numCache>
                <c:formatCode>0%</c:formatCode>
                <c:ptCount val="8"/>
                <c:pt idx="0">
                  <c:v>9.0909090909090912E-2</c:v>
                </c:pt>
                <c:pt idx="1">
                  <c:v>6.7226890756302518E-2</c:v>
                </c:pt>
                <c:pt idx="2">
                  <c:v>5.7894736842105263E-2</c:v>
                </c:pt>
                <c:pt idx="3">
                  <c:v>7.9207920792079209E-2</c:v>
                </c:pt>
                <c:pt idx="4">
                  <c:v>3.0701754385964911E-2</c:v>
                </c:pt>
                <c:pt idx="5">
                  <c:v>5.5813953488372092E-2</c:v>
                </c:pt>
                <c:pt idx="6">
                  <c:v>4.2194092827004218E-2</c:v>
                </c:pt>
                <c:pt idx="7">
                  <c:v>1.015228426395939E-2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17-449E-89A8-99B300AD1798}"/>
            </c:ext>
          </c:extLst>
        </c:ser>
        <c:ser>
          <c:idx val="6"/>
          <c:order val="4"/>
          <c:tx>
            <c:strRef>
              <c:f>ações_execução!$D$41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3.2863849765258218E-2"/>
                  <c:y val="-1.8691588785046728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17-449E-89A8-99B300AD1798}"/>
                </c:ext>
              </c:extLst>
            </c:dLbl>
            <c:dLbl>
              <c:idx val="1"/>
              <c:layout>
                <c:manualLayout>
                  <c:x val="2.8169014084507043E-2"/>
                  <c:y val="-3.7383177570093455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17-449E-89A8-99B300AD1798}"/>
                </c:ext>
              </c:extLst>
            </c:dLbl>
            <c:dLbl>
              <c:idx val="2"/>
              <c:layout>
                <c:manualLayout>
                  <c:x val="3.9630317987800132E-2"/>
                  <c:y val="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17-449E-89A8-99B300AD1798}"/>
                </c:ext>
              </c:extLst>
            </c:dLbl>
            <c:dLbl>
              <c:idx val="3"/>
              <c:layout>
                <c:manualLayout>
                  <c:x val="3.2863849765258218E-2"/>
                  <c:y val="-2.1806853582554516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17-449E-89A8-99B300AD1798}"/>
                </c:ext>
              </c:extLst>
            </c:dLbl>
            <c:dLbl>
              <c:idx val="4"/>
              <c:layout>
                <c:manualLayout>
                  <c:x val="3.5476105249448532E-2"/>
                  <c:y val="-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17-449E-89A8-99B300AD1798}"/>
                </c:ext>
              </c:extLst>
            </c:dLbl>
            <c:dLbl>
              <c:idx val="5"/>
              <c:layout>
                <c:manualLayout>
                  <c:x val="0"/>
                  <c:y val="-1.408450704225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17-449E-89A8-99B300AD1798}"/>
                </c:ext>
              </c:extLst>
            </c:dLbl>
            <c:dLbl>
              <c:idx val="6"/>
              <c:layout>
                <c:manualLayout>
                  <c:x val="0"/>
                  <c:y val="-1.760563380281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17-449E-89A8-99B300AD1798}"/>
                </c:ext>
              </c:extLst>
            </c:dLbl>
            <c:dLbl>
              <c:idx val="7"/>
              <c:layout>
                <c:manualLayout>
                  <c:x val="4.1666666666666664E-2"/>
                  <c:y val="-9.64242545721800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17-449E-89A8-99B300AD17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ações_execução!$E$41:$L$41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1.5789473684210527E-2</c:v>
                </c:pt>
                <c:pt idx="3">
                  <c:v>4.9504950495049506E-3</c:v>
                </c:pt>
                <c:pt idx="4">
                  <c:v>1.3157894736842105E-2</c:v>
                </c:pt>
                <c:pt idx="5">
                  <c:v>1.8604651162790697E-2</c:v>
                </c:pt>
                <c:pt idx="6">
                  <c:v>8.4388185654008432E-3</c:v>
                </c:pt>
                <c:pt idx="7">
                  <c:v>5.076142131979695E-3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317-449E-89A8-99B300AD1798}"/>
            </c:ext>
          </c:extLst>
        </c:ser>
        <c:ser>
          <c:idx val="7"/>
          <c:order val="5"/>
          <c:tx>
            <c:strRef>
              <c:f>ações_execução!$D$42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ações_execução!$E$42:$L$42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4.9504950495049506E-3</c:v>
                </c:pt>
                <c:pt idx="4">
                  <c:v>8.771929824561403E-3</c:v>
                </c:pt>
                <c:pt idx="5">
                  <c:v>4.6511627906976744E-3</c:v>
                </c:pt>
                <c:pt idx="6">
                  <c:v>4.2194092827004216E-3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317-449E-89A8-99B300AD1798}"/>
            </c:ext>
          </c:extLst>
        </c:ser>
        <c:ser>
          <c:idx val="0"/>
          <c:order val="6"/>
          <c:tx>
            <c:strRef>
              <c:f>ações_execução!$D$43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2.803738317757009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17-449E-89A8-99B300AD1798}"/>
                </c:ext>
              </c:extLst>
            </c:dLbl>
            <c:dLbl>
              <c:idx val="1"/>
              <c:layout>
                <c:manualLayout>
                  <c:x val="-2.1517748295245059E-17"/>
                  <c:y val="-2.803738317757009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17-449E-89A8-99B300AD1798}"/>
                </c:ext>
              </c:extLst>
            </c:dLbl>
            <c:dLbl>
              <c:idx val="2"/>
              <c:layout>
                <c:manualLayout>
                  <c:x val="-4.7635835531968748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17-449E-89A8-99B300AD1798}"/>
                </c:ext>
              </c:extLst>
            </c:dLbl>
            <c:dLbl>
              <c:idx val="3"/>
              <c:layout>
                <c:manualLayout>
                  <c:x val="0"/>
                  <c:y val="-2.803738317757009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17-449E-89A8-99B300AD1798}"/>
                </c:ext>
              </c:extLst>
            </c:dLbl>
            <c:dLbl>
              <c:idx val="4"/>
              <c:layout>
                <c:manualLayout>
                  <c:x val="-8.350730688935281E-3"/>
                  <c:y val="-2.0349340135299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17-449E-89A8-99B300AD1798}"/>
                </c:ext>
              </c:extLst>
            </c:dLbl>
            <c:dLbl>
              <c:idx val="5"/>
              <c:layout>
                <c:manualLayout>
                  <c:x val="3.5750332878536323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17-449E-89A8-99B300AD1798}"/>
                </c:ext>
              </c:extLst>
            </c:dLbl>
            <c:dLbl>
              <c:idx val="6"/>
              <c:layout>
                <c:manualLayout>
                  <c:x val="5.7416205020301481E-2"/>
                  <c:y val="-1.542364422757014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17-449E-89A8-99B300AD1798}"/>
                </c:ext>
              </c:extLst>
            </c:dLbl>
            <c:dLbl>
              <c:idx val="7"/>
              <c:layout>
                <c:manualLayout>
                  <c:x val="6.3791557305336838E-2"/>
                  <c:y val="6.106869456238067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17-449E-89A8-99B300AD179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ações_execução!$E$36:$L$36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ações_execução!$E$43:$L$43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4.3859649122807015E-3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317-449E-89A8-99B300AD1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22414080"/>
        <c:axId val="22415616"/>
        <c:axId val="0"/>
      </c:bar3DChart>
      <c:catAx>
        <c:axId val="2241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pt-BR"/>
          </a:p>
        </c:txPr>
        <c:crossAx val="22415616"/>
        <c:crosses val="autoZero"/>
        <c:auto val="1"/>
        <c:lblAlgn val="ctr"/>
        <c:lblOffset val="100"/>
        <c:noMultiLvlLbl val="0"/>
      </c:catAx>
      <c:valAx>
        <c:axId val="22415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41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7423133924937892"/>
          <c:w val="0.9588477432928707"/>
          <c:h val="0.20464187880002674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ações_andamento!$D$43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7"/>
              <c:layout>
                <c:manualLayout>
                  <c:x val="6.25E-2"/>
                  <c:y val="3.856970182887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ações_andamento!$E$43:$L$43</c:f>
              <c:numCache>
                <c:formatCode>0%</c:formatCode>
                <c:ptCount val="8"/>
                <c:pt idx="0">
                  <c:v>0.16666666666666666</c:v>
                </c:pt>
                <c:pt idx="1">
                  <c:v>0.17948717948717949</c:v>
                </c:pt>
                <c:pt idx="2">
                  <c:v>0.10526315789473684</c:v>
                </c:pt>
                <c:pt idx="3">
                  <c:v>0.12195121951219512</c:v>
                </c:pt>
                <c:pt idx="4">
                  <c:v>7.1428571428571425E-2</c:v>
                </c:pt>
                <c:pt idx="5">
                  <c:v>1.6666666666666666E-2</c:v>
                </c:pt>
                <c:pt idx="6">
                  <c:v>2.6666666666666668E-2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5-4CF3-9A83-9647ADA59044}"/>
            </c:ext>
          </c:extLst>
        </c:ser>
        <c:ser>
          <c:idx val="3"/>
          <c:order val="1"/>
          <c:tx>
            <c:strRef>
              <c:f>ações_andamento!$D$38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ações_andamento!$E$38:$L$38</c:f>
              <c:numCache>
                <c:formatCode>0%</c:formatCode>
                <c:ptCount val="8"/>
                <c:pt idx="0">
                  <c:v>0.16666666666666666</c:v>
                </c:pt>
                <c:pt idx="1">
                  <c:v>0.61538461538461542</c:v>
                </c:pt>
                <c:pt idx="2">
                  <c:v>0.57894736842105265</c:v>
                </c:pt>
                <c:pt idx="3">
                  <c:v>0.56097560975609762</c:v>
                </c:pt>
                <c:pt idx="4">
                  <c:v>0.7857142857142857</c:v>
                </c:pt>
                <c:pt idx="5">
                  <c:v>0.78333333333333333</c:v>
                </c:pt>
                <c:pt idx="6">
                  <c:v>0.84</c:v>
                </c:pt>
                <c:pt idx="7">
                  <c:v>0.75524475524475521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55-4CF3-9A83-9647ADA59044}"/>
            </c:ext>
          </c:extLst>
        </c:ser>
        <c:ser>
          <c:idx val="4"/>
          <c:order val="2"/>
          <c:tx>
            <c:strRef>
              <c:f>ações_andamento!$D$37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455-4CF3-9A83-9647ADA59044}"/>
              </c:ext>
            </c:extLst>
          </c:dPt>
          <c:dLbls>
            <c:dLbl>
              <c:idx val="4"/>
              <c:layout>
                <c:manualLayout>
                  <c:x val="2.0898641588296763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ações_andamento!$E$37:$L$37</c:f>
              <c:numCache>
                <c:formatCode>0%</c:formatCode>
                <c:ptCount val="8"/>
                <c:pt idx="0">
                  <c:v>0.66666666666666663</c:v>
                </c:pt>
                <c:pt idx="1">
                  <c:v>7.6923076923076927E-2</c:v>
                </c:pt>
                <c:pt idx="2">
                  <c:v>0.18421052631578946</c:v>
                </c:pt>
                <c:pt idx="3">
                  <c:v>0.12195121951219512</c:v>
                </c:pt>
                <c:pt idx="4">
                  <c:v>4.7619047619047616E-2</c:v>
                </c:pt>
                <c:pt idx="5">
                  <c:v>0.16666666666666666</c:v>
                </c:pt>
                <c:pt idx="6">
                  <c:v>0.10666666666666667</c:v>
                </c:pt>
                <c:pt idx="7">
                  <c:v>0.1888111888111888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55-4CF3-9A83-9647ADA59044}"/>
            </c:ext>
          </c:extLst>
        </c:ser>
        <c:ser>
          <c:idx val="5"/>
          <c:order val="3"/>
          <c:tx>
            <c:strRef>
              <c:f>ações_andamento!$D$42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314524555903866E-2"/>
                  <c:y val="4.225352112676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55-4CF3-9A83-9647ADA59044}"/>
                </c:ext>
              </c:extLst>
            </c:dLbl>
            <c:dLbl>
              <c:idx val="1"/>
              <c:layout>
                <c:manualLayout>
                  <c:x val="6.68756530825495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55-4CF3-9A83-9647ADA59044}"/>
                </c:ext>
              </c:extLst>
            </c:dLbl>
            <c:dLbl>
              <c:idx val="2"/>
              <c:layout>
                <c:manualLayout>
                  <c:x val="6.89655172413793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55-4CF3-9A83-9647ADA59044}"/>
                </c:ext>
              </c:extLst>
            </c:dLbl>
            <c:dLbl>
              <c:idx val="3"/>
              <c:layout>
                <c:manualLayout>
                  <c:x val="4.8132108486439194E-2"/>
                  <c:y val="-7.8004944210596644E-3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55-4CF3-9A83-9647ADA59044}"/>
                </c:ext>
              </c:extLst>
            </c:dLbl>
            <c:dLbl>
              <c:idx val="4"/>
              <c:layout>
                <c:manualLayout>
                  <c:x val="5.7841480752405951E-2"/>
                  <c:y val="3.7504479551984077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55-4CF3-9A83-9647ADA59044}"/>
                </c:ext>
              </c:extLst>
            </c:dLbl>
            <c:dLbl>
              <c:idx val="5"/>
              <c:layout>
                <c:manualLayout>
                  <c:x val="6.3403324584426948E-2"/>
                  <c:y val="-3.8115419579640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55-4CF3-9A83-9647ADA59044}"/>
                </c:ext>
              </c:extLst>
            </c:dLbl>
            <c:dLbl>
              <c:idx val="6"/>
              <c:layout>
                <c:manualLayout>
                  <c:x val="-6.0606060606060608E-2"/>
                  <c:y val="-4.9295774647887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55-4CF3-9A83-9647ADA59044}"/>
                </c:ext>
              </c:extLst>
            </c:dLbl>
            <c:dLbl>
              <c:idx val="7"/>
              <c:layout>
                <c:manualLayout>
                  <c:x val="6.3791557305336838E-2"/>
                  <c:y val="-3.8569701828872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ações_andamento!$E$42:$L$42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455-4CF3-9A83-9647ADA59044}"/>
            </c:ext>
          </c:extLst>
        </c:ser>
        <c:ser>
          <c:idx val="6"/>
          <c:order val="4"/>
          <c:tx>
            <c:strRef>
              <c:f>ações_andamento!$D$39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7.4661137577238579E-2"/>
                  <c:y val="9.750554508151271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455-4CF3-9A83-9647ADA59044}"/>
                </c:ext>
              </c:extLst>
            </c:dLbl>
            <c:dLbl>
              <c:idx val="1"/>
              <c:layout>
                <c:manualLayout>
                  <c:x val="1.5629880120784274E-2"/>
                  <c:y val="4.8702450926028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455-4CF3-9A83-9647ADA59044}"/>
                </c:ext>
              </c:extLst>
            </c:dLbl>
            <c:dLbl>
              <c:idx val="3"/>
              <c:layout>
                <c:manualLayout>
                  <c:x val="7.7854844946889474E-3"/>
                  <c:y val="9.8832760341577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455-4CF3-9A83-9647ADA59044}"/>
                </c:ext>
              </c:extLst>
            </c:dLbl>
            <c:dLbl>
              <c:idx val="5"/>
              <c:layout>
                <c:manualLayout>
                  <c:x val="2.9258098223615466E-2"/>
                  <c:y val="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455-4CF3-9A83-9647ADA59044}"/>
                </c:ext>
              </c:extLst>
            </c:dLbl>
            <c:dLbl>
              <c:idx val="6"/>
              <c:layout>
                <c:manualLayout>
                  <c:x val="1.0255292902469051E-4"/>
                  <c:y val="-1.05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ações_andamento!$E$39:$L$39</c:f>
              <c:numCache>
                <c:formatCode>0%</c:formatCode>
                <c:ptCount val="8"/>
                <c:pt idx="0">
                  <c:v>0</c:v>
                </c:pt>
                <c:pt idx="1">
                  <c:v>0.12820512820512819</c:v>
                </c:pt>
                <c:pt idx="2">
                  <c:v>0.13157894736842105</c:v>
                </c:pt>
                <c:pt idx="3">
                  <c:v>0.14634146341463414</c:v>
                </c:pt>
                <c:pt idx="4">
                  <c:v>2.3809523809523808E-2</c:v>
                </c:pt>
                <c:pt idx="5">
                  <c:v>1.6666666666666666E-2</c:v>
                </c:pt>
                <c:pt idx="6">
                  <c:v>2.6666666666666668E-2</c:v>
                </c:pt>
                <c:pt idx="7">
                  <c:v>4.8951048951048952E-2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455-4CF3-9A83-9647ADA59044}"/>
            </c:ext>
          </c:extLst>
        </c:ser>
        <c:ser>
          <c:idx val="7"/>
          <c:order val="5"/>
          <c:tx>
            <c:strRef>
              <c:f>ações_andamento!$D$40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5.6426332288401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455-4CF3-9A83-9647ADA59044}"/>
                </c:ext>
              </c:extLst>
            </c:dLbl>
            <c:dLbl>
              <c:idx val="1"/>
              <c:layout>
                <c:manualLayout>
                  <c:x val="-5.6426332288401257E-2"/>
                  <c:y val="-1.408450704225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455-4CF3-9A83-9647ADA59044}"/>
                </c:ext>
              </c:extLst>
            </c:dLbl>
            <c:dLbl>
              <c:idx val="2"/>
              <c:layout>
                <c:manualLayout>
                  <c:x val="6.6875653082549641E-2"/>
                  <c:y val="-1.760563380281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455-4CF3-9A83-9647ADA59044}"/>
                </c:ext>
              </c:extLst>
            </c:dLbl>
            <c:dLbl>
              <c:idx val="3"/>
              <c:layout>
                <c:manualLayout>
                  <c:x val="-4.1797283176593526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455-4CF3-9A83-9647ADA59044}"/>
                </c:ext>
              </c:extLst>
            </c:dLbl>
            <c:dLbl>
              <c:idx val="4"/>
              <c:layout>
                <c:manualLayout>
                  <c:x val="2.507836990595611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455-4CF3-9A83-9647ADA59044}"/>
                </c:ext>
              </c:extLst>
            </c:dLbl>
            <c:dLbl>
              <c:idx val="5"/>
              <c:layout>
                <c:manualLayout>
                  <c:x val="0"/>
                  <c:y val="-1.408450704225352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455-4CF3-9A83-9647ADA59044}"/>
                </c:ext>
              </c:extLst>
            </c:dLbl>
            <c:dLbl>
              <c:idx val="6"/>
              <c:layout>
                <c:manualLayout>
                  <c:x val="6.2695924764890276E-2"/>
                  <c:y val="-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ações_andamento!$E$40:$K$40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2.3809523809523808E-2</c:v>
                </c:pt>
                <c:pt idx="5">
                  <c:v>1.6666666666666666E-2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455-4CF3-9A83-9647ADA59044}"/>
            </c:ext>
          </c:extLst>
        </c:ser>
        <c:ser>
          <c:idx val="0"/>
          <c:order val="6"/>
          <c:tx>
            <c:strRef>
              <c:f>ações_andamento!$D$41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7.5235109717868329E-2"/>
                  <c:y val="-1.8944770988133526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455-4CF3-9A83-9647ADA59044}"/>
                </c:ext>
              </c:extLst>
            </c:dLbl>
            <c:dLbl>
              <c:idx val="1"/>
              <c:layout>
                <c:manualLayout>
                  <c:x val="-6.4785788923719959E-2"/>
                  <c:y val="3.3872130420317177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455-4CF3-9A83-9647ADA59044}"/>
                </c:ext>
              </c:extLst>
            </c:dLbl>
            <c:dLbl>
              <c:idx val="2"/>
              <c:layout>
                <c:manualLayout>
                  <c:x val="6.504331942833165E-2"/>
                  <c:y val="6.204114450482422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455-4CF3-9A83-9647ADA59044}"/>
                </c:ext>
              </c:extLst>
            </c:dLbl>
            <c:dLbl>
              <c:idx val="3"/>
              <c:layout>
                <c:manualLayout>
                  <c:x val="1.671891327063741E-2"/>
                  <c:y val="-1.613895974270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455-4CF3-9A83-9647ADA59044}"/>
                </c:ext>
              </c:extLst>
            </c:dLbl>
            <c:dLbl>
              <c:idx val="4"/>
              <c:layout>
                <c:manualLayout>
                  <c:x val="0"/>
                  <c:y val="-1.35469113895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455-4CF3-9A83-9647ADA59044}"/>
                </c:ext>
              </c:extLst>
            </c:dLbl>
            <c:dLbl>
              <c:idx val="5"/>
              <c:layout>
                <c:manualLayout>
                  <c:x val="6.0863591110672292E-2"/>
                  <c:y val="9.2242430963735168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455-4CF3-9A83-9647ADA59044}"/>
                </c:ext>
              </c:extLst>
            </c:dLbl>
            <c:dLbl>
              <c:idx val="6"/>
              <c:layout>
                <c:manualLayout>
                  <c:x val="-6.5564577628553625E-2"/>
                  <c:y val="-1.602694909615171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455-4CF3-9A83-9647ADA590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ações_concluídas!$E$36:$L$36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ações_andamento!$E$41:$K$41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2.4390243902439025E-2</c:v>
                </c:pt>
                <c:pt idx="4">
                  <c:v>4.7619047619047616E-2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D455-4CF3-9A83-9647ADA59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22689280"/>
        <c:axId val="22690816"/>
        <c:axId val="0"/>
      </c:bar3DChart>
      <c:catAx>
        <c:axId val="2268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pt-BR"/>
          </a:p>
        </c:txPr>
        <c:crossAx val="22690816"/>
        <c:crosses val="autoZero"/>
        <c:auto val="1"/>
        <c:lblAlgn val="ctr"/>
        <c:lblOffset val="100"/>
        <c:noMultiLvlLbl val="0"/>
      </c:catAx>
      <c:valAx>
        <c:axId val="226908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6892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5494648833494293"/>
          <c:w val="0.9588477432928707"/>
          <c:h val="0.2239267297144627"/>
        </c:manualLayout>
      </c:layout>
      <c:overlay val="0"/>
      <c:txPr>
        <a:bodyPr/>
        <a:lstStyle/>
        <a:p>
          <a:pPr>
            <a:defRPr sz="1000"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2"/>
          <c:order val="0"/>
          <c:tx>
            <c:strRef>
              <c:f>ações_aprovadas!$D$37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ações_aprovadas!$E$37:$L$37</c:f>
              <c:numCache>
                <c:formatCode>0%</c:formatCode>
                <c:ptCount val="8"/>
                <c:pt idx="0">
                  <c:v>0.27272727272727271</c:v>
                </c:pt>
                <c:pt idx="1">
                  <c:v>0.4336283185840708</c:v>
                </c:pt>
                <c:pt idx="2">
                  <c:v>0.5298013245033113</c:v>
                </c:pt>
                <c:pt idx="3">
                  <c:v>0.48170731707317072</c:v>
                </c:pt>
                <c:pt idx="4">
                  <c:v>0.50267379679144386</c:v>
                </c:pt>
                <c:pt idx="5">
                  <c:v>0.50289017341040465</c:v>
                </c:pt>
                <c:pt idx="6">
                  <c:v>0.4632768361581921</c:v>
                </c:pt>
                <c:pt idx="7">
                  <c:v>0.51639344262295084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2-44A2-9299-E23CF2A18C05}"/>
            </c:ext>
          </c:extLst>
        </c:ser>
        <c:ser>
          <c:idx val="3"/>
          <c:order val="1"/>
          <c:tx>
            <c:strRef>
              <c:f>ações_aprovadas!$D$38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ações_aprovadas!$E$38:$L$38</c:f>
              <c:numCache>
                <c:formatCode>0%</c:formatCode>
                <c:ptCount val="8"/>
                <c:pt idx="0">
                  <c:v>0.54545454545454541</c:v>
                </c:pt>
                <c:pt idx="1">
                  <c:v>0.32743362831858408</c:v>
                </c:pt>
                <c:pt idx="2">
                  <c:v>0.30463576158940397</c:v>
                </c:pt>
                <c:pt idx="3">
                  <c:v>0.31097560975609756</c:v>
                </c:pt>
                <c:pt idx="4">
                  <c:v>0.33689839572192515</c:v>
                </c:pt>
                <c:pt idx="5">
                  <c:v>0.34104046242774566</c:v>
                </c:pt>
                <c:pt idx="6">
                  <c:v>0.39548022598870058</c:v>
                </c:pt>
                <c:pt idx="7">
                  <c:v>0.36885245901639346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2-44A2-9299-E23CF2A18C05}"/>
            </c:ext>
          </c:extLst>
        </c:ser>
        <c:ser>
          <c:idx val="4"/>
          <c:order val="2"/>
          <c:tx>
            <c:strRef>
              <c:f>ações_aprovadas!$D$39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992-44A2-9299-E23CF2A18C05}"/>
              </c:ext>
            </c:extLst>
          </c:dPt>
          <c:dLbls>
            <c:dLbl>
              <c:idx val="4"/>
              <c:layout>
                <c:manualLayout>
                  <c:x val="2.0898641588296763E-3"/>
                  <c:y val="1.4084507042253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92-44A2-9299-E23CF2A1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ações_aprovadas!$E$39:$L$39</c:f>
              <c:numCache>
                <c:formatCode>0%</c:formatCode>
                <c:ptCount val="8"/>
                <c:pt idx="0">
                  <c:v>9.0909090909090912E-2</c:v>
                </c:pt>
                <c:pt idx="1">
                  <c:v>0.17699115044247787</c:v>
                </c:pt>
                <c:pt idx="2">
                  <c:v>0.11920529801324503</c:v>
                </c:pt>
                <c:pt idx="3">
                  <c:v>0.12195121951219512</c:v>
                </c:pt>
                <c:pt idx="4">
                  <c:v>0.12834224598930483</c:v>
                </c:pt>
                <c:pt idx="5">
                  <c:v>9.2485549132947972E-2</c:v>
                </c:pt>
                <c:pt idx="6">
                  <c:v>7.909604519774012E-2</c:v>
                </c:pt>
                <c:pt idx="7">
                  <c:v>0.10655737704918032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92-44A2-9299-E23CF2A18C05}"/>
            </c:ext>
          </c:extLst>
        </c:ser>
        <c:ser>
          <c:idx val="0"/>
          <c:order val="3"/>
          <c:tx>
            <c:strRef>
              <c:f>ações_aprovadas!$D$43</c:f>
              <c:strCache>
                <c:ptCount val="1"/>
                <c:pt idx="0">
                  <c:v>Programa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269628196485514E-3"/>
                  <c:y val="-8.3813907064433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92-44A2-9299-E23CF2A18C05}"/>
                </c:ext>
              </c:extLst>
            </c:dLbl>
            <c:dLbl>
              <c:idx val="1"/>
              <c:layout>
                <c:manualLayout>
                  <c:x val="1.2194460667429534E-2"/>
                  <c:y val="-1.1902517467006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92-44A2-9299-E23CF2A18C05}"/>
                </c:ext>
              </c:extLst>
            </c:dLbl>
            <c:dLbl>
              <c:idx val="2"/>
              <c:layout>
                <c:manualLayout>
                  <c:x val="-9.2902449693788274E-4"/>
                  <c:y val="4.1864829898503979E-3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tx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92-44A2-9299-E23CF2A18C05}"/>
                </c:ext>
              </c:extLst>
            </c:dLbl>
            <c:dLbl>
              <c:idx val="3"/>
              <c:layout>
                <c:manualLayout>
                  <c:x val="2.2960552344178115E-2"/>
                  <c:y val="1.9072307862925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92-44A2-9299-E23CF2A18C05}"/>
                </c:ext>
              </c:extLst>
            </c:dLbl>
            <c:dLbl>
              <c:idx val="4"/>
              <c:layout>
                <c:manualLayout>
                  <c:x val="-2.4966559717831929E-2"/>
                  <c:y val="-1.3546911389597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92-44A2-9299-E23CF2A18C05}"/>
                </c:ext>
              </c:extLst>
            </c:dLbl>
            <c:dLbl>
              <c:idx val="5"/>
              <c:layout>
                <c:manualLayout>
                  <c:x val="0.11911883115872524"/>
                  <c:y val="5.703116335810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92-44A2-9299-E23CF2A18C05}"/>
                </c:ext>
              </c:extLst>
            </c:dLbl>
            <c:dLbl>
              <c:idx val="6"/>
              <c:layout>
                <c:manualLayout>
                  <c:x val="-9.4692230632690888E-2"/>
                  <c:y val="5.0998114672285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92-44A2-9299-E23CF2A18C05}"/>
                </c:ext>
              </c:extLst>
            </c:dLbl>
            <c:dLbl>
              <c:idx val="7"/>
              <c:layout>
                <c:manualLayout>
                  <c:x val="6.6577492580885342E-2"/>
                  <c:y val="-1.4084507042253523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92-44A2-9299-E23CF2A1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ações_aprovadas!$E$43:$L$43</c:f>
              <c:numCache>
                <c:formatCode>0%</c:formatCode>
                <c:ptCount val="8"/>
                <c:pt idx="0">
                  <c:v>9.0909090909090912E-2</c:v>
                </c:pt>
                <c:pt idx="1">
                  <c:v>6.1946902654867256E-2</c:v>
                </c:pt>
                <c:pt idx="2">
                  <c:v>2.6490066225165563E-2</c:v>
                </c:pt>
                <c:pt idx="3">
                  <c:v>7.3170731707317069E-2</c:v>
                </c:pt>
                <c:pt idx="4">
                  <c:v>1.06951871657754E-2</c:v>
                </c:pt>
                <c:pt idx="5">
                  <c:v>5.2023121387283239E-2</c:v>
                </c:pt>
                <c:pt idx="6">
                  <c:v>5.0847457627118647E-2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92-44A2-9299-E23CF2A18C05}"/>
            </c:ext>
          </c:extLst>
        </c:ser>
        <c:ser>
          <c:idx val="5"/>
          <c:order val="4"/>
          <c:tx>
            <c:strRef>
              <c:f>ações_aprovadas!$D$40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0805466431526574E-3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92-44A2-9299-E23CF2A18C05}"/>
                </c:ext>
              </c:extLst>
            </c:dLbl>
            <c:dLbl>
              <c:idx val="1"/>
              <c:layout>
                <c:manualLayout>
                  <c:x val="-4.5772026149358679E-2"/>
                  <c:y val="-1.7605633802816902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92-44A2-9299-E23CF2A18C05}"/>
                </c:ext>
              </c:extLst>
            </c:dLbl>
            <c:dLbl>
              <c:idx val="2"/>
              <c:layout>
                <c:manualLayout>
                  <c:x val="-4.8638451443569555E-3"/>
                  <c:y val="-2.1489195421847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92-44A2-9299-E23CF2A18C05}"/>
                </c:ext>
              </c:extLst>
            </c:dLbl>
            <c:dLbl>
              <c:idx val="5"/>
              <c:layout>
                <c:manualLayout>
                  <c:x val="-2.7750164041994752E-2"/>
                  <c:y val="-1.447553304137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92-44A2-9299-E23CF2A1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ações_aprovadas!$E$40:$L$40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1.9867549668874173E-2</c:v>
                </c:pt>
                <c:pt idx="3">
                  <c:v>6.0975609756097563E-3</c:v>
                </c:pt>
                <c:pt idx="4">
                  <c:v>1.06951871657754E-2</c:v>
                </c:pt>
                <c:pt idx="5">
                  <c:v>1.1560693641618497E-2</c:v>
                </c:pt>
                <c:pt idx="6">
                  <c:v>1.1299435028248588E-2</c:v>
                </c:pt>
                <c:pt idx="7">
                  <c:v>8.1967213114754103E-3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992-44A2-9299-E23CF2A18C05}"/>
            </c:ext>
          </c:extLst>
        </c:ser>
        <c:ser>
          <c:idx val="6"/>
          <c:order val="5"/>
          <c:tx>
            <c:strRef>
              <c:f>ações_aprovadas!$D$41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7.4661137577238579E-2"/>
                  <c:y val="9.7505545081512712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92-44A2-9299-E23CF2A18C05}"/>
                </c:ext>
              </c:extLst>
            </c:dLbl>
            <c:dLbl>
              <c:idx val="1"/>
              <c:layout>
                <c:manualLayout>
                  <c:x val="-6.9672592402073005E-2"/>
                  <c:y val="-9.2142619496506598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992-44A2-9299-E23CF2A18C05}"/>
                </c:ext>
              </c:extLst>
            </c:dLbl>
            <c:dLbl>
              <c:idx val="2"/>
              <c:layout>
                <c:manualLayout>
                  <c:x val="6.4510881452318466E-2"/>
                  <c:y val="-1.729992852963388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92-44A2-9299-E23CF2A18C05}"/>
                </c:ext>
              </c:extLst>
            </c:dLbl>
            <c:dLbl>
              <c:idx val="3"/>
              <c:layout>
                <c:manualLayout>
                  <c:x val="5.7049571890668092E-3"/>
                  <c:y val="-1.8285738050349339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92-44A2-9299-E23CF2A18C05}"/>
                </c:ext>
              </c:extLst>
            </c:dLbl>
            <c:dLbl>
              <c:idx val="4"/>
              <c:layout>
                <c:manualLayout>
                  <c:x val="1.6644373145221412E-2"/>
                  <c:y val="1.7605633802816902E-2"/>
                </c:manualLayout>
              </c:layout>
              <c:spPr/>
              <c:txPr>
                <a:bodyPr/>
                <a:lstStyle/>
                <a:p>
                  <a:pPr>
                    <a:defRPr sz="800"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992-44A2-9299-E23CF2A18C05}"/>
                </c:ext>
              </c:extLst>
            </c:dLbl>
            <c:dLbl>
              <c:idx val="5"/>
              <c:layout>
                <c:manualLayout>
                  <c:x val="3.1338438590699957E-2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92-44A2-9299-E23CF2A18C05}"/>
                </c:ext>
              </c:extLst>
            </c:dLbl>
            <c:dLbl>
              <c:idx val="6"/>
              <c:layout>
                <c:manualLayout>
                  <c:x val="4.3794032435230702E-2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92-44A2-9299-E23CF2A18C05}"/>
                </c:ext>
              </c:extLst>
            </c:dLbl>
            <c:dLbl>
              <c:idx val="7"/>
              <c:layout>
                <c:manualLayout>
                  <c:x val="6.2416399294580011E-2"/>
                  <c:y val="2.1126760563380281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92-44A2-9299-E23CF2A1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+mn-lt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ações_aprovadas!$E$41:$L$41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6.0975609756097563E-3</c:v>
                </c:pt>
                <c:pt idx="4">
                  <c:v>5.3475935828877002E-3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992-44A2-9299-E23CF2A18C05}"/>
            </c:ext>
          </c:extLst>
        </c:ser>
        <c:ser>
          <c:idx val="7"/>
          <c:order val="6"/>
          <c:tx>
            <c:strRef>
              <c:f>ações_aprovadas!$D$42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5.6426390833144255E-2"/>
                  <c:y val="9.507042253521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92-44A2-9299-E23CF2A18C05}"/>
                </c:ext>
              </c:extLst>
            </c:dLbl>
            <c:dLbl>
              <c:idx val="1"/>
              <c:layout>
                <c:manualLayout>
                  <c:x val="2.0553834963504426E-2"/>
                  <c:y val="-1.760563380281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992-44A2-9299-E23CF2A18C05}"/>
                </c:ext>
              </c:extLst>
            </c:dLbl>
            <c:dLbl>
              <c:idx val="2"/>
              <c:layout>
                <c:manualLayout>
                  <c:x val="6.6875653082549641E-2"/>
                  <c:y val="-1.760563380281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992-44A2-9299-E23CF2A18C05}"/>
                </c:ext>
              </c:extLst>
            </c:dLbl>
            <c:dLbl>
              <c:idx val="3"/>
              <c:layout>
                <c:manualLayout>
                  <c:x val="-4.579070192237595E-2"/>
                  <c:y val="-1.760563380281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992-44A2-9299-E23CF2A18C05}"/>
                </c:ext>
              </c:extLst>
            </c:dLbl>
            <c:dLbl>
              <c:idx val="4"/>
              <c:layout>
                <c:manualLayout>
                  <c:x val="1.6756263960754664E-2"/>
                  <c:y val="-1.76056338028168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  <a:latin typeface="+mn-lt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992-44A2-9299-E23CF2A18C05}"/>
                </c:ext>
              </c:extLst>
            </c:dLbl>
            <c:dLbl>
              <c:idx val="5"/>
              <c:layout>
                <c:manualLayout>
                  <c:x val="-5.617475936512209E-2"/>
                  <c:y val="-1.7605633802816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992-44A2-9299-E23CF2A18C05}"/>
                </c:ext>
              </c:extLst>
            </c:dLbl>
            <c:dLbl>
              <c:idx val="6"/>
              <c:layout>
                <c:manualLayout>
                  <c:x val="6.2695924764890276E-2"/>
                  <c:y val="-3.5211267605633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992-44A2-9299-E23CF2A18C05}"/>
                </c:ext>
              </c:extLst>
            </c:dLbl>
            <c:dLbl>
              <c:idx val="7"/>
              <c:layout>
                <c:manualLayout>
                  <c:x val="6.6577492580885342E-2"/>
                  <c:y val="9.154929577464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992-44A2-9299-E23CF2A1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ações_aprovadas!$E$36:$L$36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ações_aprovadas!$E$42:$L$42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5.3475935828877002E-3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5992-44A2-9299-E23CF2A18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95"/>
        <c:shape val="cylinder"/>
        <c:axId val="22929408"/>
        <c:axId val="22930944"/>
        <c:axId val="0"/>
      </c:bar3DChart>
      <c:catAx>
        <c:axId val="2292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22930944"/>
        <c:crosses val="autoZero"/>
        <c:auto val="1"/>
        <c:lblAlgn val="ctr"/>
        <c:lblOffset val="100"/>
        <c:noMultiLvlLbl val="0"/>
      </c:catAx>
      <c:valAx>
        <c:axId val="229309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929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7423133924937892"/>
          <c:w val="0.9588477432928707"/>
          <c:h val="0.20464187880002674"/>
        </c:manualLayout>
      </c:layout>
      <c:overlay val="0"/>
      <c:txPr>
        <a:bodyPr/>
        <a:lstStyle/>
        <a:p>
          <a:pPr>
            <a:defRPr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518014324830222"/>
          <c:y val="3.3444816053511705E-3"/>
          <c:w val="0.79011416549355695"/>
          <c:h val="0.96669317673083521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ações_execução!$D$22</c:f>
              <c:strCache>
                <c:ptCount val="1"/>
                <c:pt idx="0">
                  <c:v>Projeto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ações_execução!$E$22:$L$22</c:f>
              <c:numCache>
                <c:formatCode>General</c:formatCode>
                <c:ptCount val="8"/>
                <c:pt idx="0">
                  <c:v>3</c:v>
                </c:pt>
                <c:pt idx="1">
                  <c:v>50</c:v>
                </c:pt>
                <c:pt idx="2">
                  <c:v>104</c:v>
                </c:pt>
                <c:pt idx="3">
                  <c:v>101</c:v>
                </c:pt>
                <c:pt idx="4">
                  <c:v>117</c:v>
                </c:pt>
                <c:pt idx="5">
                  <c:v>120</c:v>
                </c:pt>
                <c:pt idx="6">
                  <c:v>129</c:v>
                </c:pt>
                <c:pt idx="7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7-47AA-9FCD-C47CBBEE5B86}"/>
            </c:ext>
          </c:extLst>
        </c:ser>
        <c:ser>
          <c:idx val="3"/>
          <c:order val="1"/>
          <c:tx>
            <c:strRef>
              <c:f>ações_execução!$D$23</c:f>
              <c:strCache>
                <c:ptCount val="1"/>
                <c:pt idx="0">
                  <c:v>Evento</c:v>
                </c:pt>
              </c:strCache>
            </c:strRef>
          </c:tx>
          <c:spPr>
            <a:solidFill>
              <a:srgbClr val="FF5A33"/>
            </a:solidFill>
          </c:spPr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ações_execução!$E$23:$L$23</c:f>
              <c:numCache>
                <c:formatCode>General</c:formatCode>
                <c:ptCount val="8"/>
                <c:pt idx="0">
                  <c:v>6</c:v>
                </c:pt>
                <c:pt idx="1">
                  <c:v>41</c:v>
                </c:pt>
                <c:pt idx="2">
                  <c:v>49</c:v>
                </c:pt>
                <c:pt idx="3">
                  <c:v>58</c:v>
                </c:pt>
                <c:pt idx="4">
                  <c:v>68</c:v>
                </c:pt>
                <c:pt idx="5">
                  <c:v>61</c:v>
                </c:pt>
                <c:pt idx="6">
                  <c:v>80</c:v>
                </c:pt>
                <c:pt idx="7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87-47AA-9FCD-C47CBBEE5B86}"/>
            </c:ext>
          </c:extLst>
        </c:ser>
        <c:ser>
          <c:idx val="4"/>
          <c:order val="2"/>
          <c:tx>
            <c:strRef>
              <c:f>ações_execução!$D$24</c:f>
              <c:strCache>
                <c:ptCount val="1"/>
                <c:pt idx="0">
                  <c:v>Curso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A87-47AA-9FCD-C47CBBEE5B86}"/>
              </c:ext>
            </c:extLst>
          </c:dPt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ações_execução!$E$24:$L$24</c:f>
              <c:numCache>
                <c:formatCode>General</c:formatCode>
                <c:ptCount val="8"/>
                <c:pt idx="0">
                  <c:v>1</c:v>
                </c:pt>
                <c:pt idx="1">
                  <c:v>20</c:v>
                </c:pt>
                <c:pt idx="2">
                  <c:v>23</c:v>
                </c:pt>
                <c:pt idx="3">
                  <c:v>25</c:v>
                </c:pt>
                <c:pt idx="4">
                  <c:v>30</c:v>
                </c:pt>
                <c:pt idx="5">
                  <c:v>17</c:v>
                </c:pt>
                <c:pt idx="6">
                  <c:v>15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87-47AA-9FCD-C47CBBEE5B86}"/>
            </c:ext>
          </c:extLst>
        </c:ser>
        <c:ser>
          <c:idx val="5"/>
          <c:order val="3"/>
          <c:tx>
            <c:strRef>
              <c:f>ações_execução!$D$25</c:f>
              <c:strCache>
                <c:ptCount val="1"/>
                <c:pt idx="0">
                  <c:v>Programa</c:v>
                </c:pt>
              </c:strCache>
            </c:strRef>
          </c:tx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ações_execução!$E$25:$L$25</c:f>
              <c:numCache>
                <c:formatCode>General</c:formatCode>
                <c:ptCount val="8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16</c:v>
                </c:pt>
                <c:pt idx="4">
                  <c:v>7</c:v>
                </c:pt>
                <c:pt idx="5">
                  <c:v>12</c:v>
                </c:pt>
                <c:pt idx="6">
                  <c:v>10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87-47AA-9FCD-C47CBBEE5B86}"/>
            </c:ext>
          </c:extLst>
        </c:ser>
        <c:ser>
          <c:idx val="6"/>
          <c:order val="4"/>
          <c:tx>
            <c:strRef>
              <c:f>ações_execução!$D$26</c:f>
              <c:strCache>
                <c:ptCount val="1"/>
                <c:pt idx="0">
                  <c:v>Prestação de Serviços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ações_execução!$E$26:$L$26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3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87-47AA-9FCD-C47CBBEE5B86}"/>
            </c:ext>
          </c:extLst>
        </c:ser>
        <c:ser>
          <c:idx val="7"/>
          <c:order val="5"/>
          <c:tx>
            <c:strRef>
              <c:f>ações_execução!$D$27</c:f>
              <c:strCache>
                <c:ptCount val="1"/>
                <c:pt idx="0">
                  <c:v>Produção e Publicação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ações_execução!$E$27:$L$27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87-47AA-9FCD-C47CBBEE5B86}"/>
            </c:ext>
          </c:extLst>
        </c:ser>
        <c:ser>
          <c:idx val="0"/>
          <c:order val="6"/>
          <c:tx>
            <c:strRef>
              <c:f>ações_execução!$D$28</c:f>
              <c:strCache>
                <c:ptCount val="1"/>
                <c:pt idx="0">
                  <c:v>Produto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ações_execução!$E$21:$L$21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ações_execução!$E$28:$L$28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87-47AA-9FCD-C47CBBEE5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gapDepth val="95"/>
        <c:shape val="cylinder"/>
        <c:axId val="23574016"/>
        <c:axId val="23575552"/>
        <c:axId val="0"/>
      </c:bar3DChart>
      <c:catAx>
        <c:axId val="2357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3575552"/>
        <c:crosses val="autoZero"/>
        <c:auto val="1"/>
        <c:lblAlgn val="ctr"/>
        <c:lblOffset val="100"/>
        <c:noMultiLvlLbl val="0"/>
      </c:catAx>
      <c:valAx>
        <c:axId val="23575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7401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alibri (Corpo)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03/05/2018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unidade geral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unidade geral em 2015. 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999180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5409366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46190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unidade geral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aprovadas por unidade geral em 2015.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7054766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100-0000330000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84803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unidade de origem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unidade de origem em 2015.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336029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8212746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021151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unidade de origem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unidade de origem em 2015. 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174327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0070686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732667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comunidade interna.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837509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7858236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66859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comunidade interna.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comunidade interna.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2525148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38249293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981399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Ações de Extensão e Cultura em execução por comunidade interna em 2015.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Ações de Extensão e Cultura concluídas por comunidade interna em 2015.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544220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0805895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385305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Ações de Extensão e Cultura em andamento por comunidade interna em 2015.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Ações de Extensão e Cultura aprovadas por comunidade interna em 2015.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326993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9052056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14117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área temática.</a:t>
            </a: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243503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874764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153622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área temática.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área temática.</a:t>
            </a: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579644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57660795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19023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execução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concluídas por  ano (com e sem relatório).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817405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0871456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tângulo 11"/>
          <p:cNvSpPr/>
          <p:nvPr/>
        </p:nvSpPr>
        <p:spPr>
          <a:xfrm>
            <a:off x="688590" y="6161895"/>
            <a:ext cx="755581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  <a:p>
            <a:r>
              <a:rPr lang="pt-BR" sz="1000" dirty="0"/>
              <a:t>Notas: Nas ações de extensão e cultura em execução estão contempladas as ações concluídas e as ações em andamento. Na contabilização das ações de extensão e cultura estão inclusos os programas e projetos do PROEXT. Informações atualizadas em 21/01/2016.</a:t>
            </a:r>
          </a:p>
        </p:txBody>
      </p:sp>
    </p:spTree>
    <p:extLst>
      <p:ext uri="{BB962C8B-B14F-4D97-AF65-F5344CB8AC3E}">
        <p14:creationId xmlns:p14="http://schemas.microsoft.com/office/powerpoint/2010/main" val="3982767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área de conhecimento do CNPQ.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802128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168503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764834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área de conhecimento do CNPQ.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aprovadas por área de conhecimento do CNPQ.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598102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Histórico das Ações de Extensão e Cultura concluídas com relatório e sem relatório final.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Histórico das Ações de Extensão e Cultura concluídas com relatório e sem relatório final.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1666780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2107381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216606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Total de bolsas ofertadas pela PROEX.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Quantidade de bolsas ofertadas pela PROEX.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7720116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1560" y="6093296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PROEX. Org.: DIPLAN/COPLAN/PROAP.</a:t>
            </a:r>
          </a:p>
          <a:p>
            <a:r>
              <a:rPr lang="pt-BR" sz="1000" dirty="0"/>
              <a:t>Notas: Para o cálculo do total de bolsas ofertas por ano considerou-se o somatória de bolsas com vigência de períodos diferentes.</a:t>
            </a:r>
          </a:p>
          <a:p>
            <a:r>
              <a:rPr lang="pt-BR" sz="1000" dirty="0"/>
              <a:t> *A PROEX não possui o registro dos dados do Programa de bolsas do PROEXT no período de 2006 a 2010. </a:t>
            </a:r>
          </a:p>
          <a:p>
            <a:r>
              <a:rPr lang="pt-BR" sz="1000" dirty="0"/>
              <a:t>**As Bolsas Cultura se iniciaram em 2012.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00000000-0008-0000-0600-000006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6974530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64571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199" y="1535113"/>
            <a:ext cx="7427909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Recursos Previsto da UFGD para Ações de Extensão e Cultura por ano.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5650953"/>
              </p:ext>
            </p:extLst>
          </p:nvPr>
        </p:nvGraphicFramePr>
        <p:xfrm>
          <a:off x="457200" y="2174874"/>
          <a:ext cx="7427168" cy="406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tângulo 3"/>
          <p:cNvSpPr/>
          <p:nvPr/>
        </p:nvSpPr>
        <p:spPr>
          <a:xfrm>
            <a:off x="542421" y="6316342"/>
            <a:ext cx="255390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000" dirty="0"/>
              <a:t>Fonte: 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2605808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971600" y="1535113"/>
            <a:ext cx="681691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anose="020B0602020104020603" pitchFamily="34" charset="0"/>
              </a:rPr>
              <a:t>Oficinas Realizadas pela Cultura – PROEX.</a:t>
            </a:r>
          </a:p>
          <a:p>
            <a:endParaRPr lang="pt-BR" sz="1400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1160657"/>
              </p:ext>
            </p:extLst>
          </p:nvPr>
        </p:nvGraphicFramePr>
        <p:xfrm>
          <a:off x="817240" y="2174874"/>
          <a:ext cx="6995120" cy="4062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755576" y="5954960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PROEX. Org.: DIPLAN/COPLAN/PROAP.</a:t>
            </a:r>
          </a:p>
          <a:p>
            <a:r>
              <a:rPr lang="pt-BR" sz="1000" dirty="0"/>
              <a:t>Notas: Considerou-se como critério na consolidação das informações as Oficinas realizadas pela Coordenadoria de Cultura - COC/PROEX/UFGD, tendo como suporte o constante acompanhamento de bolsistas especializados na área temática de cada oficina.</a:t>
            </a:r>
          </a:p>
        </p:txBody>
      </p:sp>
    </p:spTree>
    <p:extLst>
      <p:ext uri="{BB962C8B-B14F-4D97-AF65-F5344CB8AC3E}">
        <p14:creationId xmlns:p14="http://schemas.microsoft.com/office/powerpoint/2010/main" val="221770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andamento por  ano.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aprovadas por  ano.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6986571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3036257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tângulo 14"/>
          <p:cNvSpPr/>
          <p:nvPr/>
        </p:nvSpPr>
        <p:spPr>
          <a:xfrm>
            <a:off x="683568" y="6185028"/>
            <a:ext cx="744067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  <a:p>
            <a:r>
              <a:rPr lang="pt-BR" sz="1000" dirty="0"/>
              <a:t>Notas: Ações de extensão e cultura aprovadas foram contabilizadas pela data de início da execução prevista.  Na contabilização das ações de extensão e cultura estão inclusos os programas e projetos do PROEXT. Informações atualizadas em 21/01/2016.</a:t>
            </a:r>
          </a:p>
        </p:txBody>
      </p:sp>
    </p:spTree>
    <p:extLst>
      <p:ext uri="{BB962C8B-B14F-4D97-AF65-F5344CB8AC3E}">
        <p14:creationId xmlns:p14="http://schemas.microsoft.com/office/powerpoint/2010/main" val="294794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execução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concluídas por ano e modalidade. </a:t>
            </a:r>
          </a:p>
        </p:txBody>
      </p:sp>
      <p:graphicFrame>
        <p:nvGraphicFramePr>
          <p:cNvPr id="15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6091790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4217528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152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(%) Ações de Extensão e Cultura em aprovadas por ano e modalidade.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2664315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Espaço Reservado para Conteúdo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26324007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19872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execução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concluídas por ano e modalidade. </a:t>
            </a: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02212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63921314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17497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andamento por ano e modalidade.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aprovadas por ano e modalidade. </a:t>
            </a:r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1478248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4682379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59180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execução por unidade geral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concluídas por unidade geral em 2015.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825040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8151268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3167390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PROEX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em andamento por unidade geral em 2015.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Qtd</a:t>
            </a:r>
            <a:r>
              <a:rPr lang="pt-BR" sz="1400" dirty="0">
                <a:solidFill>
                  <a:schemeClr val="bg1"/>
                </a:solidFill>
                <a:latin typeface="Tw Cen MT" pitchFamily="34" charset="0"/>
                <a:cs typeface="Arial" pitchFamily="34" charset="0"/>
              </a:rPr>
              <a:t> de Ações de Extensão e Cultura aprovadas por unidade geral em 2015. 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3173402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4442038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34976" y="6309320"/>
            <a:ext cx="3101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/>
              <a:t>Fonte: SIGPROJ/PROEX. Org.: DIPLAN/COPLAN/PROAP.</a:t>
            </a:r>
          </a:p>
        </p:txBody>
      </p:sp>
    </p:spTree>
    <p:extLst>
      <p:ext uri="{BB962C8B-B14F-4D97-AF65-F5344CB8AC3E}">
        <p14:creationId xmlns:p14="http://schemas.microsoft.com/office/powerpoint/2010/main" val="4002335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7942</TotalTime>
  <Words>1397</Words>
  <Application>Microsoft Office PowerPoint</Application>
  <PresentationFormat>Apresentação na tela (4:3)</PresentationFormat>
  <Paragraphs>325</Paragraphs>
  <Slides>25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Agency FB</vt:lpstr>
      <vt:lpstr>Arial</vt:lpstr>
      <vt:lpstr>Calibri</vt:lpstr>
      <vt:lpstr>Cambria</vt:lpstr>
      <vt:lpstr>Tw Cen MT</vt:lpstr>
      <vt:lpstr>Verdana</vt:lpstr>
      <vt:lpstr>Adjacência</vt:lpstr>
      <vt:lpstr>Indicadores da    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  <vt:lpstr>Indicadores da UFGD PROEX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735</cp:revision>
  <cp:lastPrinted>2013-09-26T11:36:08Z</cp:lastPrinted>
  <dcterms:created xsi:type="dcterms:W3CDTF">2013-09-24T13:35:27Z</dcterms:created>
  <dcterms:modified xsi:type="dcterms:W3CDTF">2018-05-03T14:33:19Z</dcterms:modified>
</cp:coreProperties>
</file>